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30"/>
  </p:notesMasterIdLst>
  <p:sldIdLst>
    <p:sldId id="307" r:id="rId4"/>
    <p:sldId id="308" r:id="rId5"/>
    <p:sldId id="309" r:id="rId6"/>
    <p:sldId id="302" r:id="rId7"/>
    <p:sldId id="317" r:id="rId8"/>
    <p:sldId id="310" r:id="rId9"/>
    <p:sldId id="306" r:id="rId10"/>
    <p:sldId id="264" r:id="rId11"/>
    <p:sldId id="305" r:id="rId12"/>
    <p:sldId id="311" r:id="rId13"/>
    <p:sldId id="318" r:id="rId14"/>
    <p:sldId id="312" r:id="rId15"/>
    <p:sldId id="315" r:id="rId16"/>
    <p:sldId id="290" r:id="rId17"/>
    <p:sldId id="319" r:id="rId18"/>
    <p:sldId id="277" r:id="rId19"/>
    <p:sldId id="271" r:id="rId20"/>
    <p:sldId id="299" r:id="rId21"/>
    <p:sldId id="281" r:id="rId22"/>
    <p:sldId id="295" r:id="rId23"/>
    <p:sldId id="303" r:id="rId24"/>
    <p:sldId id="313" r:id="rId25"/>
    <p:sldId id="316" r:id="rId26"/>
    <p:sldId id="314" r:id="rId27"/>
    <p:sldId id="268" r:id="rId28"/>
    <p:sldId id="300" r:id="rId29"/>
  </p:sldIdLst>
  <p:sldSz cx="9144000" cy="5143500" type="screen16x9"/>
  <p:notesSz cx="6858000" cy="9144000"/>
  <p:defaultTextStyle>
    <a:defPPr>
      <a:defRPr lang="ko-K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39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2AEB8"/>
    <a:srgbClr val="F2A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6" autoAdjust="0"/>
    <p:restoredTop sz="94628" autoAdjust="0"/>
  </p:normalViewPr>
  <p:slideViewPr>
    <p:cSldViewPr>
      <p:cViewPr>
        <p:scale>
          <a:sx n="84" d="100"/>
          <a:sy n="84" d="100"/>
        </p:scale>
        <p:origin x="276" y="204"/>
      </p:cViewPr>
      <p:guideLst>
        <p:guide orient="horz" pos="139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hu-HU" b="1" dirty="0"/>
              <a:t>NŐK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0201084270806082"/>
          <c:y val="0"/>
          <c:w val="0.80569532862416793"/>
          <c:h val="0.974716722058565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Embertelen bánásmód</c:v>
                </c:pt>
              </c:strCache>
            </c:strRef>
          </c:tx>
          <c:spPr>
            <a:solidFill>
              <a:schemeClr val="accent2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NŐK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 formatCode="0%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22-480C-8147-4FFF4072B4B9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Nem tartották be az ígéretüket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NŐK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 formatCode="0%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22-480C-8147-4FFF4072B4B9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Máshol több fizetést ígértek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NŐK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 formatCode="0%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22-480C-8147-4FFF4072B4B9}"/>
            </c:ext>
          </c:extLst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Rossz munkakörülmények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622-480C-8147-4FFF4072B4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NŐK</c:v>
                </c:pt>
              </c:strCache>
            </c:strRef>
          </c:cat>
          <c:val>
            <c:numRef>
              <c:f>Munka1!$E$2:$E$5</c:f>
              <c:numCache>
                <c:formatCode>General</c:formatCode>
                <c:ptCount val="4"/>
                <c:pt idx="0" formatCode="0%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22-480C-8147-4FFF4072B4B9}"/>
            </c:ext>
          </c:extLst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Nem volt lehetőség előrelépésre, fejlődésre</c:v>
                </c:pt>
              </c:strCache>
            </c:strRef>
          </c:tx>
          <c:spPr>
            <a:solidFill>
              <a:schemeClr val="accent2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NŐK</c:v>
                </c:pt>
              </c:strCache>
            </c:strRef>
          </c:cat>
          <c:val>
            <c:numRef>
              <c:f>Munka1!$F$2:$F$5</c:f>
              <c:numCache>
                <c:formatCode>General</c:formatCode>
                <c:ptCount val="4"/>
                <c:pt idx="0" formatCode="0%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22-480C-8147-4FFF4072B4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9"/>
        <c:overlap val="-48"/>
        <c:axId val="1942192512"/>
        <c:axId val="1942200416"/>
      </c:barChart>
      <c:catAx>
        <c:axId val="19421925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42200416"/>
        <c:crosses val="autoZero"/>
        <c:auto val="1"/>
        <c:lblAlgn val="ctr"/>
        <c:lblOffset val="100"/>
        <c:noMultiLvlLbl val="0"/>
      </c:catAx>
      <c:valAx>
        <c:axId val="19422004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4219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4208647035454397E-2"/>
          <c:y val="0.15050709497693043"/>
          <c:w val="0.91157645611077209"/>
          <c:h val="0.548757820238624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hu-HU" b="1" dirty="0" smtClean="0"/>
              <a:t>FÉRFIAK</a:t>
            </a:r>
            <a:endParaRPr lang="hu-HU" b="1" dirty="0"/>
          </a:p>
        </c:rich>
      </c:tx>
      <c:layout>
        <c:manualLayout>
          <c:xMode val="edge"/>
          <c:yMode val="edge"/>
          <c:x val="0.26414174409134245"/>
          <c:y val="2.96346182395671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8.0475616018914162E-2"/>
          <c:y val="1.8675635677463831E-2"/>
          <c:w val="0.90073783432213039"/>
          <c:h val="0.966383855780565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Nem tartották be az ígéretüket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Kategória 1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 formatCode="0%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A-4E06-89FA-AF3F8FDB4C0B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Máshol több fizetést ígértek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Kategória 1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 formatCode="0%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EA-4E06-89FA-AF3F8FDB4C0B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Embertelen bánásmód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Kategória 1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 formatCode="0%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EA-4E06-89FA-AF3F8FDB4C0B}"/>
            </c:ext>
          </c:extLst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Nem volt lehetőség előrelépésre, fejlődésre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5EA-4E06-89FA-AF3F8FDB4C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Kategória 1</c:v>
                </c:pt>
              </c:strCache>
            </c:strRef>
          </c:cat>
          <c:val>
            <c:numRef>
              <c:f>Munka1!$E$2:$E$5</c:f>
              <c:numCache>
                <c:formatCode>General</c:formatCode>
                <c:ptCount val="4"/>
                <c:pt idx="0" formatCode="0%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5EA-4E06-89FA-AF3F8FDB4C0B}"/>
            </c:ext>
          </c:extLst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Rossz munkakörülmények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Munka1!$A$2:$A$5</c:f>
              <c:strCache>
                <c:ptCount val="1"/>
                <c:pt idx="0">
                  <c:v>Kategória 1</c:v>
                </c:pt>
              </c:strCache>
            </c:strRef>
          </c:cat>
          <c:val>
            <c:numRef>
              <c:f>Munka1!$F$2:$F$5</c:f>
              <c:numCache>
                <c:formatCode>General</c:formatCode>
                <c:ptCount val="4"/>
                <c:pt idx="0" formatCode="0%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EA-4E06-89FA-AF3F8FDB4C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9"/>
        <c:overlap val="-48"/>
        <c:axId val="1942192512"/>
        <c:axId val="1942200416"/>
      </c:barChart>
      <c:catAx>
        <c:axId val="19421925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42200416"/>
        <c:crosses val="autoZero"/>
        <c:auto val="1"/>
        <c:lblAlgn val="ctr"/>
        <c:lblOffset val="100"/>
        <c:noMultiLvlLbl val="0"/>
      </c:catAx>
      <c:valAx>
        <c:axId val="19422004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4219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15050709497693043"/>
          <c:w val="0.98509660571882585"/>
          <c:h val="0.546358553853382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munkavállaló</a:t>
            </a:r>
            <a:r>
              <a:rPr lang="en-US" dirty="0"/>
              <a:t>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US" dirty="0" err="1" smtClean="0"/>
              <a:t>toborzási</a:t>
            </a:r>
            <a:r>
              <a:rPr lang="en-US" dirty="0" smtClean="0"/>
              <a:t> </a:t>
            </a:r>
            <a:r>
              <a:rPr lang="en-US" dirty="0" err="1"/>
              <a:t>költsége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Egy munkavállaló toborzási költsége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8E-4F7F-82C7-BE248FF3359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8E-4F7F-82C7-BE248FF3359A}"/>
              </c:ext>
            </c:extLst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7C-4677-A74E-91C7911DEF51}"/>
              </c:ext>
            </c:extLst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67C-4677-A74E-91C7911DEF51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67C-4677-A74E-91C7911DEF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Munka1!$A$2:$A$5</c:f>
              <c:strCache>
                <c:ptCount val="4"/>
                <c:pt idx="0">
                  <c:v>nem tudja</c:v>
                </c:pt>
                <c:pt idx="1">
                  <c:v>1 millió Ft alatt</c:v>
                </c:pt>
                <c:pt idx="2">
                  <c:v>1-2 millió Ft</c:v>
                </c:pt>
                <c:pt idx="3">
                  <c:v>2 millió Ft felett</c:v>
                </c:pt>
              </c:strCache>
            </c:strRef>
          </c:cat>
          <c:val>
            <c:numRef>
              <c:f>Munka1!$B$2:$B$5</c:f>
              <c:numCache>
                <c:formatCode>0%</c:formatCode>
                <c:ptCount val="4"/>
                <c:pt idx="0">
                  <c:v>0.19</c:v>
                </c:pt>
                <c:pt idx="1">
                  <c:v>0.52</c:v>
                </c:pt>
                <c:pt idx="2">
                  <c:v>0.27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7C-4677-A74E-91C7911DEF5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Egy munkavállaló </a:t>
            </a:r>
            <a:r>
              <a:rPr lang="hu-HU"/>
              <a:t>betanítási költsége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Egy munkavállaló toborzási költsége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92-4404-9EAC-F9F55DCB09F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92-4404-9EAC-F9F55DCB09F6}"/>
              </c:ext>
            </c:extLst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692-4404-9EAC-F9F55DCB09F6}"/>
              </c:ext>
            </c:extLst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692-4404-9EAC-F9F55DCB09F6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692-4404-9EAC-F9F55DCB0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Munka1!$A$2:$A$5</c:f>
              <c:strCache>
                <c:ptCount val="4"/>
                <c:pt idx="0">
                  <c:v>nem tudja</c:v>
                </c:pt>
                <c:pt idx="1">
                  <c:v>1 millió Ft alatt</c:v>
                </c:pt>
                <c:pt idx="2">
                  <c:v>1-2 millió Ft</c:v>
                </c:pt>
                <c:pt idx="3">
                  <c:v>2 millió Ft felett</c:v>
                </c:pt>
              </c:strCache>
            </c:strRef>
          </c:cat>
          <c:val>
            <c:numRef>
              <c:f>Munka1!$B$2:$B$5</c:f>
              <c:numCache>
                <c:formatCode>0%</c:formatCode>
                <c:ptCount val="4"/>
                <c:pt idx="0">
                  <c:v>0.17</c:v>
                </c:pt>
                <c:pt idx="1">
                  <c:v>0.48</c:v>
                </c:pt>
                <c:pt idx="2">
                  <c:v>0.25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92-4404-9EAC-F9F55DCB09F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5F4E2E-2000-49DD-8B64-25921D155AC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9B8B81EE-07EE-4409-B679-4E9213247BCB}">
      <dgm:prSet phldrT="[Szöveg]"/>
      <dgm:spPr/>
      <dgm:t>
        <a:bodyPr/>
        <a:lstStyle/>
        <a:p>
          <a:endParaRPr lang="hu-HU" dirty="0"/>
        </a:p>
      </dgm:t>
    </dgm:pt>
    <dgm:pt modelId="{27A270D2-ABF2-46EB-B669-8C5910AE981C}" type="parTrans" cxnId="{B3208C54-89E2-4F90-AA2E-67D342C2CC5E}">
      <dgm:prSet/>
      <dgm:spPr/>
      <dgm:t>
        <a:bodyPr/>
        <a:lstStyle/>
        <a:p>
          <a:endParaRPr lang="hu-HU"/>
        </a:p>
      </dgm:t>
    </dgm:pt>
    <dgm:pt modelId="{320C62FB-51EC-4CAF-9E7A-23C9276C974F}" type="sibTrans" cxnId="{B3208C54-89E2-4F90-AA2E-67D342C2CC5E}">
      <dgm:prSet/>
      <dgm:spPr/>
      <dgm:t>
        <a:bodyPr/>
        <a:lstStyle/>
        <a:p>
          <a:endParaRPr lang="hu-HU"/>
        </a:p>
      </dgm:t>
    </dgm:pt>
    <dgm:pt modelId="{053F8812-1CFA-451E-AAC5-614B7DA53EE4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hu-HU" sz="15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Döntés</a:t>
          </a: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 a mentoring</a:t>
          </a:r>
          <a:r>
            <a:rPr lang="hu-HU" sz="1500" baseline="0" dirty="0" smtClean="0">
              <a:solidFill>
                <a:schemeClr val="tx1">
                  <a:lumMod val="75000"/>
                  <a:lumOff val="25000"/>
                </a:schemeClr>
              </a:solidFill>
            </a:rPr>
            <a:t> folyamat hosszáról (általában 3-6 hó)</a:t>
          </a:r>
          <a:endParaRPr lang="hu-HU" sz="15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7EF4A78-088E-45E4-9FF1-30FCF259BE16}" type="parTrans" cxnId="{D1EDD033-043D-4142-A8B4-9AAF4B557E87}">
      <dgm:prSet/>
      <dgm:spPr/>
      <dgm:t>
        <a:bodyPr/>
        <a:lstStyle/>
        <a:p>
          <a:endParaRPr lang="hu-HU"/>
        </a:p>
      </dgm:t>
    </dgm:pt>
    <dgm:pt modelId="{665CEF72-B9A2-4547-A5AD-6A2195ECA2B9}" type="sibTrans" cxnId="{D1EDD033-043D-4142-A8B4-9AAF4B557E87}">
      <dgm:prSet/>
      <dgm:spPr/>
      <dgm:t>
        <a:bodyPr/>
        <a:lstStyle/>
        <a:p>
          <a:endParaRPr lang="hu-HU"/>
        </a:p>
      </dgm:t>
    </dgm:pt>
    <dgm:pt modelId="{FF1A139A-A615-4416-91B9-E5C91EEC7C99}">
      <dgm:prSet phldrT="[Szöveg]"/>
      <dgm:spPr/>
      <dgm:t>
        <a:bodyPr/>
        <a:lstStyle/>
        <a:p>
          <a:endParaRPr lang="hu-HU" dirty="0"/>
        </a:p>
      </dgm:t>
    </dgm:pt>
    <dgm:pt modelId="{A1C33DC7-CAC8-438D-93C2-091AEE5E94DF}" type="parTrans" cxnId="{1C501679-2070-4EF2-A34F-9862E609BD8F}">
      <dgm:prSet/>
      <dgm:spPr/>
      <dgm:t>
        <a:bodyPr/>
        <a:lstStyle/>
        <a:p>
          <a:endParaRPr lang="hu-HU"/>
        </a:p>
      </dgm:t>
    </dgm:pt>
    <dgm:pt modelId="{0254B5F6-8002-4138-B85C-FC5441C2677A}" type="sibTrans" cxnId="{1C501679-2070-4EF2-A34F-9862E609BD8F}">
      <dgm:prSet/>
      <dgm:spPr/>
      <dgm:t>
        <a:bodyPr/>
        <a:lstStyle/>
        <a:p>
          <a:endParaRPr lang="hu-HU"/>
        </a:p>
      </dgm:t>
    </dgm:pt>
    <dgm:pt modelId="{C8D4C8A4-7A66-456C-8B4B-71643861440C}">
      <dgm:prSet phldrT="[Szöveg]" custT="1"/>
      <dgm:spPr/>
      <dgm:t>
        <a:bodyPr/>
        <a:lstStyle/>
        <a:p>
          <a:r>
            <a:rPr lang="hu-HU" sz="15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Fenntarthatóság:</a:t>
          </a:r>
          <a:endParaRPr lang="hu-HU" sz="15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AB327A9-C3B4-4E42-A6C0-5DCB2AB1BC57}" type="parTrans" cxnId="{E5110B73-BA81-48DE-82A1-4150F62EBEBA}">
      <dgm:prSet/>
      <dgm:spPr/>
      <dgm:t>
        <a:bodyPr/>
        <a:lstStyle/>
        <a:p>
          <a:endParaRPr lang="hu-HU"/>
        </a:p>
      </dgm:t>
    </dgm:pt>
    <dgm:pt modelId="{3C7DCE13-FDA7-40A6-83F1-02DD7A487B08}" type="sibTrans" cxnId="{E5110B73-BA81-48DE-82A1-4150F62EBEBA}">
      <dgm:prSet/>
      <dgm:spPr/>
      <dgm:t>
        <a:bodyPr/>
        <a:lstStyle/>
        <a:p>
          <a:endParaRPr lang="hu-HU"/>
        </a:p>
      </dgm:t>
    </dgm:pt>
    <dgm:pt modelId="{616842A3-10A5-4FAD-8A5A-4D4379723564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 Kompenzációs rendszerről (havi díjazás, egyszeri jutalom)</a:t>
          </a:r>
          <a:endParaRPr lang="hu-HU" sz="15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C9A4CF1-BB95-43EF-99B4-FFB86C11E540}" type="parTrans" cxnId="{6DFCABA9-B7E0-463F-8504-47F13428E6CC}">
      <dgm:prSet/>
      <dgm:spPr/>
      <dgm:t>
        <a:bodyPr/>
        <a:lstStyle/>
        <a:p>
          <a:endParaRPr lang="hu-HU"/>
        </a:p>
      </dgm:t>
    </dgm:pt>
    <dgm:pt modelId="{569FBB8A-33F3-4F65-863D-DB1A9A16B3DF}" type="sibTrans" cxnId="{6DFCABA9-B7E0-463F-8504-47F13428E6CC}">
      <dgm:prSet/>
      <dgm:spPr/>
      <dgm:t>
        <a:bodyPr/>
        <a:lstStyle/>
        <a:p>
          <a:endParaRPr lang="hu-HU"/>
        </a:p>
      </dgm:t>
    </dgm:pt>
    <dgm:pt modelId="{EDAC83FC-921A-4E2C-A527-41DA42AA2711}">
      <dgm:prSet phldrT="[Szöveg]" custT="1"/>
      <dgm:spPr/>
      <dgm:t>
        <a:bodyPr/>
        <a:lstStyle/>
        <a:p>
          <a:r>
            <a:rPr lang="hu-HU" sz="15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Dokumentációs</a:t>
          </a: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hu-HU" sz="15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elvárások </a:t>
          </a:r>
          <a:r>
            <a:rPr lang="hu-HU" sz="15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k</a:t>
          </a: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ialakítása, előkészítése:</a:t>
          </a:r>
          <a:endParaRPr lang="hu-HU" sz="15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212BDD6-FD39-46A9-8946-D39052E46A12}" type="sibTrans" cxnId="{22C824D2-9BAF-4D67-89DC-E3EA89002061}">
      <dgm:prSet/>
      <dgm:spPr/>
      <dgm:t>
        <a:bodyPr/>
        <a:lstStyle/>
        <a:p>
          <a:endParaRPr lang="hu-HU"/>
        </a:p>
      </dgm:t>
    </dgm:pt>
    <dgm:pt modelId="{D8E61D86-76B8-4CCF-B713-17F23A7D03C4}" type="parTrans" cxnId="{22C824D2-9BAF-4D67-89DC-E3EA89002061}">
      <dgm:prSet/>
      <dgm:spPr/>
      <dgm:t>
        <a:bodyPr/>
        <a:lstStyle/>
        <a:p>
          <a:endParaRPr lang="hu-HU"/>
        </a:p>
      </dgm:t>
    </dgm:pt>
    <dgm:pt modelId="{EA20F42C-82B4-4A6B-BADD-706C7D20287B}">
      <dgm:prSet phldrT="[Szöveg]"/>
      <dgm:spPr/>
      <dgm:t>
        <a:bodyPr/>
        <a:lstStyle/>
        <a:p>
          <a:endParaRPr lang="hu-HU" dirty="0"/>
        </a:p>
      </dgm:t>
    </dgm:pt>
    <dgm:pt modelId="{D2618429-3CAC-4E14-B913-E2772A5BB37D}" type="sibTrans" cxnId="{4D7C94AE-4D1A-48E1-A906-4D443084E2E0}">
      <dgm:prSet/>
      <dgm:spPr/>
      <dgm:t>
        <a:bodyPr/>
        <a:lstStyle/>
        <a:p>
          <a:endParaRPr lang="hu-HU"/>
        </a:p>
      </dgm:t>
    </dgm:pt>
    <dgm:pt modelId="{87A1A3FF-96F9-4A76-9BBE-63948E4D3D48}" type="parTrans" cxnId="{4D7C94AE-4D1A-48E1-A906-4D443084E2E0}">
      <dgm:prSet/>
      <dgm:spPr/>
      <dgm:t>
        <a:bodyPr/>
        <a:lstStyle/>
        <a:p>
          <a:endParaRPr lang="hu-HU"/>
        </a:p>
      </dgm:t>
    </dgm:pt>
    <dgm:pt modelId="{B0335E20-7CBA-49D9-849A-E5344DE4FFCC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 Mentorok kiválasztásáról (jelölés módja, felmérő tesztek)</a:t>
          </a:r>
          <a:endParaRPr lang="hu-HU" sz="15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306BCF2-E40F-4A61-A8B5-0C996C4461FE}" type="parTrans" cxnId="{43C6BF79-7C43-4AD9-AD0C-158616BA2DCD}">
      <dgm:prSet/>
      <dgm:spPr/>
      <dgm:t>
        <a:bodyPr/>
        <a:lstStyle/>
        <a:p>
          <a:endParaRPr lang="hu-HU"/>
        </a:p>
      </dgm:t>
    </dgm:pt>
    <dgm:pt modelId="{FA849CEB-7FA3-4471-9846-DFA2E706A958}" type="sibTrans" cxnId="{43C6BF79-7C43-4AD9-AD0C-158616BA2DCD}">
      <dgm:prSet/>
      <dgm:spPr/>
      <dgm:t>
        <a:bodyPr/>
        <a:lstStyle/>
        <a:p>
          <a:endParaRPr lang="hu-HU"/>
        </a:p>
      </dgm:t>
    </dgm:pt>
    <dgm:pt modelId="{8D0DC929-B5C5-4DE2-9FC2-B0A05EA0829A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 Kapacitásról (min. 1 mentor/műszak, </a:t>
          </a:r>
          <a:r>
            <a:rPr lang="hu-HU" sz="15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max</a:t>
          </a: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. 5 mentorált/mentor)</a:t>
          </a:r>
          <a:endParaRPr lang="hu-HU" sz="15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DC0EAF9-7C15-4EBB-9AD1-60704E0AB71B}" type="parTrans" cxnId="{B59D7A46-4C38-4186-A8E6-275E95D22BB5}">
      <dgm:prSet/>
      <dgm:spPr/>
      <dgm:t>
        <a:bodyPr/>
        <a:lstStyle/>
        <a:p>
          <a:endParaRPr lang="hu-HU"/>
        </a:p>
      </dgm:t>
    </dgm:pt>
    <dgm:pt modelId="{E3807515-0B44-4F1D-AA4B-057A646B38EF}" type="sibTrans" cxnId="{B59D7A46-4C38-4186-A8E6-275E95D22BB5}">
      <dgm:prSet/>
      <dgm:spPr/>
      <dgm:t>
        <a:bodyPr/>
        <a:lstStyle/>
        <a:p>
          <a:endParaRPr lang="hu-HU"/>
        </a:p>
      </dgm:t>
    </dgm:pt>
    <dgm:pt modelId="{E9500913-BF16-49FB-AA43-C52483ABEB53}">
      <dgm:prSet phldrT="[Szöveg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 A mentorok felkészítésének módjáról</a:t>
          </a:r>
        </a:p>
      </dgm:t>
    </dgm:pt>
    <dgm:pt modelId="{785DB3A1-7BAB-4D3F-B628-282B83FD10C6}" type="parTrans" cxnId="{F1CE2316-5724-4E33-A7D3-92BA1FDF411F}">
      <dgm:prSet/>
      <dgm:spPr/>
      <dgm:t>
        <a:bodyPr/>
        <a:lstStyle/>
        <a:p>
          <a:endParaRPr lang="hu-HU"/>
        </a:p>
      </dgm:t>
    </dgm:pt>
    <dgm:pt modelId="{6A63FD26-D3A2-4E3F-B085-6BB907F2DEFD}" type="sibTrans" cxnId="{F1CE2316-5724-4E33-A7D3-92BA1FDF411F}">
      <dgm:prSet/>
      <dgm:spPr/>
      <dgm:t>
        <a:bodyPr/>
        <a:lstStyle/>
        <a:p>
          <a:endParaRPr lang="hu-HU"/>
        </a:p>
      </dgm:t>
    </dgm:pt>
    <dgm:pt modelId="{E9354E5A-8FC6-481A-A53D-438737210BC7}">
      <dgm:prSet phldrT="[Szöveg]" custT="1"/>
      <dgm:spPr/>
      <dgm:t>
        <a:bodyPr/>
        <a:lstStyle/>
        <a:p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mentoring szabályzat, </a:t>
          </a:r>
          <a:endParaRPr lang="hu-HU" sz="15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92BF87B-8089-4193-B1DA-D7711019215D}" type="parTrans" cxnId="{32BDFC43-D93E-45AA-AE0B-67B24DD0EDB6}">
      <dgm:prSet/>
      <dgm:spPr/>
    </dgm:pt>
    <dgm:pt modelId="{E882DABB-ACF4-4E9C-BD53-B0E11AA30207}" type="sibTrans" cxnId="{32BDFC43-D93E-45AA-AE0B-67B24DD0EDB6}">
      <dgm:prSet/>
      <dgm:spPr/>
    </dgm:pt>
    <dgm:pt modelId="{F95F1701-4F66-4DE4-9008-7D6FECDBF55E}">
      <dgm:prSet phldrT="[Szöveg]" custT="1"/>
      <dgm:spPr/>
      <dgm:t>
        <a:bodyPr/>
        <a:lstStyle/>
        <a:p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mentoring napló, </a:t>
          </a:r>
          <a:endParaRPr lang="hu-HU" sz="15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0E1FE9F-D99C-4C42-B7AA-533183C40D4A}" type="parTrans" cxnId="{4C6DBC68-1621-4743-9BA7-EA1D66E6FFBA}">
      <dgm:prSet/>
      <dgm:spPr/>
    </dgm:pt>
    <dgm:pt modelId="{BE6F587A-043B-44E1-9487-2537EF559068}" type="sibTrans" cxnId="{4C6DBC68-1621-4743-9BA7-EA1D66E6FFBA}">
      <dgm:prSet/>
      <dgm:spPr/>
    </dgm:pt>
    <dgm:pt modelId="{E19B9327-7E36-41A4-84F1-08C6CC4D08CE}">
      <dgm:prSet phldrT="[Szöveg]" custT="1"/>
      <dgm:spPr/>
      <dgm:t>
        <a:bodyPr/>
        <a:lstStyle/>
        <a:p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teljesítményértékelő űrlapok</a:t>
          </a:r>
          <a:endParaRPr lang="hu-HU" sz="15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07FF4E2-6D94-44D3-B091-F98814029E1D}" type="parTrans" cxnId="{E232A56B-B2A6-4FA8-A0BF-B7ED5DD2E867}">
      <dgm:prSet/>
      <dgm:spPr/>
    </dgm:pt>
    <dgm:pt modelId="{6949F9CE-C62E-419D-9FBE-8D66E823A11E}" type="sibTrans" cxnId="{E232A56B-B2A6-4FA8-A0BF-B7ED5DD2E867}">
      <dgm:prSet/>
      <dgm:spPr/>
    </dgm:pt>
    <dgm:pt modelId="{C647D0AC-B343-4396-8280-EB4D39DB91F3}">
      <dgm:prSet phldrT="[Szöveg]" custT="1"/>
      <dgm:spPr/>
      <dgm:t>
        <a:bodyPr/>
        <a:lstStyle/>
        <a:p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Heti/havi találkozók, tapasztalatcserék HR támogatással</a:t>
          </a:r>
          <a:endParaRPr lang="hu-HU" sz="15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81D523D-9E21-4BFC-B80E-AE53C88BDDA5}" type="parTrans" cxnId="{7921F430-388B-43F7-9E25-D2F16B73D3A2}">
      <dgm:prSet/>
      <dgm:spPr/>
    </dgm:pt>
    <dgm:pt modelId="{92130DD1-EAD0-4A64-8065-CCD2441552B9}" type="sibTrans" cxnId="{7921F430-388B-43F7-9E25-D2F16B73D3A2}">
      <dgm:prSet/>
      <dgm:spPr/>
    </dgm:pt>
    <dgm:pt modelId="{21CF5B86-FBFB-4590-B7EA-5F0DF96479BB}">
      <dgm:prSet phldrT="[Szöveg]" custT="1"/>
      <dgm:spPr/>
      <dgm:t>
        <a:bodyPr/>
        <a:lstStyle/>
        <a:p>
          <a:r>
            <a:rPr lang="hu-HU" sz="1500" dirty="0" smtClean="0">
              <a:solidFill>
                <a:schemeClr val="tx1">
                  <a:lumMod val="75000"/>
                  <a:lumOff val="25000"/>
                </a:schemeClr>
              </a:solidFill>
            </a:rPr>
            <a:t>Motiváció, érdeklődés fenntartása</a:t>
          </a:r>
          <a:endParaRPr lang="hu-HU" sz="15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26BF291-6773-4430-BEF9-07D347ACE45C}" type="parTrans" cxnId="{B18D273A-1F1B-42F7-9498-42722C97EE21}">
      <dgm:prSet/>
      <dgm:spPr/>
    </dgm:pt>
    <dgm:pt modelId="{6D4DDB83-C6B1-4B51-8A97-C2A3C3FEEF15}" type="sibTrans" cxnId="{B18D273A-1F1B-42F7-9498-42722C97EE21}">
      <dgm:prSet/>
      <dgm:spPr/>
    </dgm:pt>
    <dgm:pt modelId="{EE48ABC2-A4D2-4016-B763-381907B358EE}" type="pres">
      <dgm:prSet presAssocID="{175F4E2E-2000-49DD-8B64-25921D155AC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38B9CB4F-0B19-4482-81FD-CCEBB2AA1D1D}" type="pres">
      <dgm:prSet presAssocID="{9B8B81EE-07EE-4409-B679-4E9213247BCB}" presName="composite" presStyleCnt="0"/>
      <dgm:spPr/>
    </dgm:pt>
    <dgm:pt modelId="{B633446D-776D-4307-9B7F-7689AB00788E}" type="pres">
      <dgm:prSet presAssocID="{9B8B81EE-07EE-4409-B679-4E9213247BC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C7379FB-46B2-49A1-98C7-8BCE8F6E8294}" type="pres">
      <dgm:prSet presAssocID="{9B8B81EE-07EE-4409-B679-4E9213247BCB}" presName="descendantText" presStyleLbl="alignAcc1" presStyleIdx="0" presStyleCnt="3" custScaleX="97490" custScaleY="165422" custLinFactNeighborX="0" custLinFactNeighborY="-103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E97D27F-175D-4A2E-9A44-8F9A53E35BFD}" type="pres">
      <dgm:prSet presAssocID="{320C62FB-51EC-4CAF-9E7A-23C9276C974F}" presName="sp" presStyleCnt="0"/>
      <dgm:spPr/>
    </dgm:pt>
    <dgm:pt modelId="{94DEA960-642A-4E8D-BF1D-B4243B1D28C2}" type="pres">
      <dgm:prSet presAssocID="{FF1A139A-A615-4416-91B9-E5C91EEC7C99}" presName="composite" presStyleCnt="0"/>
      <dgm:spPr/>
    </dgm:pt>
    <dgm:pt modelId="{1A3BDB3F-0AEB-4169-B42F-AFE0B3D40D6C}" type="pres">
      <dgm:prSet presAssocID="{FF1A139A-A615-4416-91B9-E5C91EEC7C9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6A37D8F-7206-411E-A454-135ADFD89548}" type="pres">
      <dgm:prSet presAssocID="{FF1A139A-A615-4416-91B9-E5C91EEC7C99}" presName="descendantText" presStyleLbl="alignAcc1" presStyleIdx="1" presStyleCnt="3" custScaleX="97489" custScaleY="119788" custLinFactNeighborX="206" custLinFactNeighborY="1454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6352437-4160-4731-AE1A-D3F616629972}" type="pres">
      <dgm:prSet presAssocID="{0254B5F6-8002-4138-B85C-FC5441C2677A}" presName="sp" presStyleCnt="0"/>
      <dgm:spPr/>
    </dgm:pt>
    <dgm:pt modelId="{B7B6CAF3-9616-4837-A323-168337A8C00F}" type="pres">
      <dgm:prSet presAssocID="{EA20F42C-82B4-4A6B-BADD-706C7D20287B}" presName="composite" presStyleCnt="0"/>
      <dgm:spPr/>
    </dgm:pt>
    <dgm:pt modelId="{202E04A0-16CF-4D68-B66F-2F9D885225A6}" type="pres">
      <dgm:prSet presAssocID="{EA20F42C-82B4-4A6B-BADD-706C7D20287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41AA9A2-424B-4F92-B5FB-5DB6EF882693}" type="pres">
      <dgm:prSet presAssocID="{EA20F42C-82B4-4A6B-BADD-706C7D20287B}" presName="descendantText" presStyleLbl="alignAcc1" presStyleIdx="2" presStyleCnt="3" custScaleX="97489" custLinFactNeighborY="1009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B18D273A-1F1B-42F7-9498-42722C97EE21}" srcId="{EA20F42C-82B4-4A6B-BADD-706C7D20287B}" destId="{21CF5B86-FBFB-4590-B7EA-5F0DF96479BB}" srcOrd="2" destOrd="0" parTransId="{B26BF291-6773-4430-BEF9-07D347ACE45C}" sibTransId="{6D4DDB83-C6B1-4B51-8A97-C2A3C3FEEF15}"/>
    <dgm:cxn modelId="{DDA76943-95FD-4C13-BC04-43D3FAD5D672}" type="presOf" srcId="{EDAC83FC-921A-4E2C-A527-41DA42AA2711}" destId="{C6A37D8F-7206-411E-A454-135ADFD89548}" srcOrd="0" destOrd="0" presId="urn:microsoft.com/office/officeart/2005/8/layout/chevron2"/>
    <dgm:cxn modelId="{E3EA5355-8273-45C5-893F-838372E347AE}" type="presOf" srcId="{616842A3-10A5-4FAD-8A5A-4D4379723564}" destId="{8C7379FB-46B2-49A1-98C7-8BCE8F6E8294}" srcOrd="0" destOrd="1" presId="urn:microsoft.com/office/officeart/2005/8/layout/chevron2"/>
    <dgm:cxn modelId="{4C6DBC68-1621-4743-9BA7-EA1D66E6FFBA}" srcId="{FF1A139A-A615-4416-91B9-E5C91EEC7C99}" destId="{F95F1701-4F66-4DE4-9008-7D6FECDBF55E}" srcOrd="2" destOrd="0" parTransId="{60E1FE9F-D99C-4C42-B7AA-533183C40D4A}" sibTransId="{BE6F587A-043B-44E1-9487-2537EF559068}"/>
    <dgm:cxn modelId="{E5110B73-BA81-48DE-82A1-4150F62EBEBA}" srcId="{EA20F42C-82B4-4A6B-BADD-706C7D20287B}" destId="{C8D4C8A4-7A66-456C-8B4B-71643861440C}" srcOrd="0" destOrd="0" parTransId="{5AB327A9-C3B4-4E42-A6C0-5DCB2AB1BC57}" sibTransId="{3C7DCE13-FDA7-40A6-83F1-02DD7A487B08}"/>
    <dgm:cxn modelId="{22C824D2-9BAF-4D67-89DC-E3EA89002061}" srcId="{FF1A139A-A615-4416-91B9-E5C91EEC7C99}" destId="{EDAC83FC-921A-4E2C-A527-41DA42AA2711}" srcOrd="0" destOrd="0" parTransId="{D8E61D86-76B8-4CCF-B713-17F23A7D03C4}" sibTransId="{2212BDD6-FD39-46A9-8946-D39052E46A12}"/>
    <dgm:cxn modelId="{B3208C54-89E2-4F90-AA2E-67D342C2CC5E}" srcId="{175F4E2E-2000-49DD-8B64-25921D155ACE}" destId="{9B8B81EE-07EE-4409-B679-4E9213247BCB}" srcOrd="0" destOrd="0" parTransId="{27A270D2-ABF2-46EB-B669-8C5910AE981C}" sibTransId="{320C62FB-51EC-4CAF-9E7A-23C9276C974F}"/>
    <dgm:cxn modelId="{32BDFC43-D93E-45AA-AE0B-67B24DD0EDB6}" srcId="{FF1A139A-A615-4416-91B9-E5C91EEC7C99}" destId="{E9354E5A-8FC6-481A-A53D-438737210BC7}" srcOrd="1" destOrd="0" parTransId="{E92BF87B-8089-4193-B1DA-D7711019215D}" sibTransId="{E882DABB-ACF4-4E9C-BD53-B0E11AA30207}"/>
    <dgm:cxn modelId="{9CD7D1AB-6CC5-4EDE-ADDA-1BC1931DCA34}" type="presOf" srcId="{8D0DC929-B5C5-4DE2-9FC2-B0A05EA0829A}" destId="{8C7379FB-46B2-49A1-98C7-8BCE8F6E8294}" srcOrd="0" destOrd="3" presId="urn:microsoft.com/office/officeart/2005/8/layout/chevron2"/>
    <dgm:cxn modelId="{18B8F1DC-7474-447B-A198-82FAD4A9FC86}" type="presOf" srcId="{E19B9327-7E36-41A4-84F1-08C6CC4D08CE}" destId="{C6A37D8F-7206-411E-A454-135ADFD89548}" srcOrd="0" destOrd="3" presId="urn:microsoft.com/office/officeart/2005/8/layout/chevron2"/>
    <dgm:cxn modelId="{F1CE2316-5724-4E33-A7D3-92BA1FDF411F}" srcId="{9B8B81EE-07EE-4409-B679-4E9213247BCB}" destId="{E9500913-BF16-49FB-AA43-C52483ABEB53}" srcOrd="4" destOrd="0" parTransId="{785DB3A1-7BAB-4D3F-B628-282B83FD10C6}" sibTransId="{6A63FD26-D3A2-4E3F-B085-6BB907F2DEFD}"/>
    <dgm:cxn modelId="{27C9674E-4726-4E5F-BC3F-670F05236F4D}" type="presOf" srcId="{FF1A139A-A615-4416-91B9-E5C91EEC7C99}" destId="{1A3BDB3F-0AEB-4169-B42F-AFE0B3D40D6C}" srcOrd="0" destOrd="0" presId="urn:microsoft.com/office/officeart/2005/8/layout/chevron2"/>
    <dgm:cxn modelId="{43C6BF79-7C43-4AD9-AD0C-158616BA2DCD}" srcId="{9B8B81EE-07EE-4409-B679-4E9213247BCB}" destId="{B0335E20-7CBA-49D9-849A-E5344DE4FFCC}" srcOrd="2" destOrd="0" parTransId="{9306BCF2-E40F-4A61-A8B5-0C996C4461FE}" sibTransId="{FA849CEB-7FA3-4471-9846-DFA2E706A958}"/>
    <dgm:cxn modelId="{B5FD09FE-737D-4343-ABCF-88BF32A440B7}" type="presOf" srcId="{21CF5B86-FBFB-4590-B7EA-5F0DF96479BB}" destId="{141AA9A2-424B-4F92-B5FB-5DB6EF882693}" srcOrd="0" destOrd="2" presId="urn:microsoft.com/office/officeart/2005/8/layout/chevron2"/>
    <dgm:cxn modelId="{1C501679-2070-4EF2-A34F-9862E609BD8F}" srcId="{175F4E2E-2000-49DD-8B64-25921D155ACE}" destId="{FF1A139A-A615-4416-91B9-E5C91EEC7C99}" srcOrd="1" destOrd="0" parTransId="{A1C33DC7-CAC8-438D-93C2-091AEE5E94DF}" sibTransId="{0254B5F6-8002-4138-B85C-FC5441C2677A}"/>
    <dgm:cxn modelId="{E232A56B-B2A6-4FA8-A0BF-B7ED5DD2E867}" srcId="{FF1A139A-A615-4416-91B9-E5C91EEC7C99}" destId="{E19B9327-7E36-41A4-84F1-08C6CC4D08CE}" srcOrd="3" destOrd="0" parTransId="{307FF4E2-6D94-44D3-B091-F98814029E1D}" sibTransId="{6949F9CE-C62E-419D-9FBE-8D66E823A11E}"/>
    <dgm:cxn modelId="{3B622070-03C5-402E-A779-2908B2D44618}" type="presOf" srcId="{EA20F42C-82B4-4A6B-BADD-706C7D20287B}" destId="{202E04A0-16CF-4D68-B66F-2F9D885225A6}" srcOrd="0" destOrd="0" presId="urn:microsoft.com/office/officeart/2005/8/layout/chevron2"/>
    <dgm:cxn modelId="{6DFCABA9-B7E0-463F-8504-47F13428E6CC}" srcId="{9B8B81EE-07EE-4409-B679-4E9213247BCB}" destId="{616842A3-10A5-4FAD-8A5A-4D4379723564}" srcOrd="1" destOrd="0" parTransId="{4C9A4CF1-BB95-43EF-99B4-FFB86C11E540}" sibTransId="{569FBB8A-33F3-4F65-863D-DB1A9A16B3DF}"/>
    <dgm:cxn modelId="{B59D7A46-4C38-4186-A8E6-275E95D22BB5}" srcId="{9B8B81EE-07EE-4409-B679-4E9213247BCB}" destId="{8D0DC929-B5C5-4DE2-9FC2-B0A05EA0829A}" srcOrd="3" destOrd="0" parTransId="{6DC0EAF9-7C15-4EBB-9AD1-60704E0AB71B}" sibTransId="{E3807515-0B44-4F1D-AA4B-057A646B38EF}"/>
    <dgm:cxn modelId="{D2898B6B-BF4D-470B-97E3-568E50AE7BEE}" type="presOf" srcId="{053F8812-1CFA-451E-AAC5-614B7DA53EE4}" destId="{8C7379FB-46B2-49A1-98C7-8BCE8F6E8294}" srcOrd="0" destOrd="0" presId="urn:microsoft.com/office/officeart/2005/8/layout/chevron2"/>
    <dgm:cxn modelId="{03FF9AE1-C262-4A28-B9A2-D8583A43B6F0}" type="presOf" srcId="{175F4E2E-2000-49DD-8B64-25921D155ACE}" destId="{EE48ABC2-A4D2-4016-B763-381907B358EE}" srcOrd="0" destOrd="0" presId="urn:microsoft.com/office/officeart/2005/8/layout/chevron2"/>
    <dgm:cxn modelId="{D1EDD033-043D-4142-A8B4-9AAF4B557E87}" srcId="{9B8B81EE-07EE-4409-B679-4E9213247BCB}" destId="{053F8812-1CFA-451E-AAC5-614B7DA53EE4}" srcOrd="0" destOrd="0" parTransId="{F7EF4A78-088E-45E4-9FF1-30FCF259BE16}" sibTransId="{665CEF72-B9A2-4547-A5AD-6A2195ECA2B9}"/>
    <dgm:cxn modelId="{7921F430-388B-43F7-9E25-D2F16B73D3A2}" srcId="{EA20F42C-82B4-4A6B-BADD-706C7D20287B}" destId="{C647D0AC-B343-4396-8280-EB4D39DB91F3}" srcOrd="1" destOrd="0" parTransId="{081D523D-9E21-4BFC-B80E-AE53C88BDDA5}" sibTransId="{92130DD1-EAD0-4A64-8065-CCD2441552B9}"/>
    <dgm:cxn modelId="{A5D2F745-CA1C-4B81-A0C2-0D57A12DDC5E}" type="presOf" srcId="{E9500913-BF16-49FB-AA43-C52483ABEB53}" destId="{8C7379FB-46B2-49A1-98C7-8BCE8F6E8294}" srcOrd="0" destOrd="4" presId="urn:microsoft.com/office/officeart/2005/8/layout/chevron2"/>
    <dgm:cxn modelId="{E0F27F9E-AD2F-40C3-B4A3-317DE1701FF4}" type="presOf" srcId="{9B8B81EE-07EE-4409-B679-4E9213247BCB}" destId="{B633446D-776D-4307-9B7F-7689AB00788E}" srcOrd="0" destOrd="0" presId="urn:microsoft.com/office/officeart/2005/8/layout/chevron2"/>
    <dgm:cxn modelId="{AB6B9C7A-0895-44E8-8A24-E106FE68036B}" type="presOf" srcId="{F95F1701-4F66-4DE4-9008-7D6FECDBF55E}" destId="{C6A37D8F-7206-411E-A454-135ADFD89548}" srcOrd="0" destOrd="2" presId="urn:microsoft.com/office/officeart/2005/8/layout/chevron2"/>
    <dgm:cxn modelId="{EEE9F5B2-E918-477E-B00F-C12F05347FE7}" type="presOf" srcId="{E9354E5A-8FC6-481A-A53D-438737210BC7}" destId="{C6A37D8F-7206-411E-A454-135ADFD89548}" srcOrd="0" destOrd="1" presId="urn:microsoft.com/office/officeart/2005/8/layout/chevron2"/>
    <dgm:cxn modelId="{4D7C94AE-4D1A-48E1-A906-4D443084E2E0}" srcId="{175F4E2E-2000-49DD-8B64-25921D155ACE}" destId="{EA20F42C-82B4-4A6B-BADD-706C7D20287B}" srcOrd="2" destOrd="0" parTransId="{87A1A3FF-96F9-4A76-9BBE-63948E4D3D48}" sibTransId="{D2618429-3CAC-4E14-B913-E2772A5BB37D}"/>
    <dgm:cxn modelId="{1B53CDA1-390F-4E07-B86B-9E7A64E9FF1C}" type="presOf" srcId="{C8D4C8A4-7A66-456C-8B4B-71643861440C}" destId="{141AA9A2-424B-4F92-B5FB-5DB6EF882693}" srcOrd="0" destOrd="0" presId="urn:microsoft.com/office/officeart/2005/8/layout/chevron2"/>
    <dgm:cxn modelId="{749C63DB-8225-4A07-94A7-843836D25C18}" type="presOf" srcId="{C647D0AC-B343-4396-8280-EB4D39DB91F3}" destId="{141AA9A2-424B-4F92-B5FB-5DB6EF882693}" srcOrd="0" destOrd="1" presId="urn:microsoft.com/office/officeart/2005/8/layout/chevron2"/>
    <dgm:cxn modelId="{CD17A751-19A0-484D-9CA5-0709EB917CCC}" type="presOf" srcId="{B0335E20-7CBA-49D9-849A-E5344DE4FFCC}" destId="{8C7379FB-46B2-49A1-98C7-8BCE8F6E8294}" srcOrd="0" destOrd="2" presId="urn:microsoft.com/office/officeart/2005/8/layout/chevron2"/>
    <dgm:cxn modelId="{3D6E87E6-A0F5-4A68-816B-E5C5C13A66AB}" type="presParOf" srcId="{EE48ABC2-A4D2-4016-B763-381907B358EE}" destId="{38B9CB4F-0B19-4482-81FD-CCEBB2AA1D1D}" srcOrd="0" destOrd="0" presId="urn:microsoft.com/office/officeart/2005/8/layout/chevron2"/>
    <dgm:cxn modelId="{920683A6-7B22-4535-9632-B8461BD577A6}" type="presParOf" srcId="{38B9CB4F-0B19-4482-81FD-CCEBB2AA1D1D}" destId="{B633446D-776D-4307-9B7F-7689AB00788E}" srcOrd="0" destOrd="0" presId="urn:microsoft.com/office/officeart/2005/8/layout/chevron2"/>
    <dgm:cxn modelId="{D8D42130-18D7-4158-B983-1A7696DE1385}" type="presParOf" srcId="{38B9CB4F-0B19-4482-81FD-CCEBB2AA1D1D}" destId="{8C7379FB-46B2-49A1-98C7-8BCE8F6E8294}" srcOrd="1" destOrd="0" presId="urn:microsoft.com/office/officeart/2005/8/layout/chevron2"/>
    <dgm:cxn modelId="{975750D2-2B7F-4FD2-8650-0D6274A6D7A2}" type="presParOf" srcId="{EE48ABC2-A4D2-4016-B763-381907B358EE}" destId="{CE97D27F-175D-4A2E-9A44-8F9A53E35BFD}" srcOrd="1" destOrd="0" presId="urn:microsoft.com/office/officeart/2005/8/layout/chevron2"/>
    <dgm:cxn modelId="{5236F83B-841C-4A8E-87CD-FE96B26CB6EC}" type="presParOf" srcId="{EE48ABC2-A4D2-4016-B763-381907B358EE}" destId="{94DEA960-642A-4E8D-BF1D-B4243B1D28C2}" srcOrd="2" destOrd="0" presId="urn:microsoft.com/office/officeart/2005/8/layout/chevron2"/>
    <dgm:cxn modelId="{A0EB353A-493A-47E7-90CA-815430472460}" type="presParOf" srcId="{94DEA960-642A-4E8D-BF1D-B4243B1D28C2}" destId="{1A3BDB3F-0AEB-4169-B42F-AFE0B3D40D6C}" srcOrd="0" destOrd="0" presId="urn:microsoft.com/office/officeart/2005/8/layout/chevron2"/>
    <dgm:cxn modelId="{A495E1C0-AED2-476A-A637-41AB8E8C5767}" type="presParOf" srcId="{94DEA960-642A-4E8D-BF1D-B4243B1D28C2}" destId="{C6A37D8F-7206-411E-A454-135ADFD89548}" srcOrd="1" destOrd="0" presId="urn:microsoft.com/office/officeart/2005/8/layout/chevron2"/>
    <dgm:cxn modelId="{4BB9C218-FCD6-43A3-839E-216746C07A85}" type="presParOf" srcId="{EE48ABC2-A4D2-4016-B763-381907B358EE}" destId="{26352437-4160-4731-AE1A-D3F616629972}" srcOrd="3" destOrd="0" presId="urn:microsoft.com/office/officeart/2005/8/layout/chevron2"/>
    <dgm:cxn modelId="{E01EE87F-3D14-4AC0-AD8D-A4A9E68D3DA2}" type="presParOf" srcId="{EE48ABC2-A4D2-4016-B763-381907B358EE}" destId="{B7B6CAF3-9616-4837-A323-168337A8C00F}" srcOrd="4" destOrd="0" presId="urn:microsoft.com/office/officeart/2005/8/layout/chevron2"/>
    <dgm:cxn modelId="{3B2313CD-F2B0-4C3A-8A47-F14ACBE52A7C}" type="presParOf" srcId="{B7B6CAF3-9616-4837-A323-168337A8C00F}" destId="{202E04A0-16CF-4D68-B66F-2F9D885225A6}" srcOrd="0" destOrd="0" presId="urn:microsoft.com/office/officeart/2005/8/layout/chevron2"/>
    <dgm:cxn modelId="{1FDF6DC5-D77B-4E39-B0CD-81F801AD1C7E}" type="presParOf" srcId="{B7B6CAF3-9616-4837-A323-168337A8C00F}" destId="{141AA9A2-424B-4F92-B5FB-5DB6EF88269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A897E6-023E-42AF-9AA0-3C0BB9F96EAE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96FC49A9-0D76-4A7A-ADC3-3C6B36579914}">
      <dgm:prSet phldrT="[Szöveg]"/>
      <dgm:spPr>
        <a:solidFill>
          <a:schemeClr val="accent2">
            <a:alpha val="90000"/>
          </a:schemeClr>
        </a:solidFill>
        <a:ln>
          <a:solidFill>
            <a:schemeClr val="accent6">
              <a:alpha val="90000"/>
            </a:schemeClr>
          </a:solidFill>
        </a:ln>
      </dgm:spPr>
      <dgm:t>
        <a:bodyPr/>
        <a:lstStyle/>
        <a:p>
          <a:r>
            <a:rPr lang="hu-HU" b="1" dirty="0" smtClean="0">
              <a:solidFill>
                <a:schemeClr val="bg1"/>
              </a:solidFill>
            </a:rPr>
            <a:t>Kompetenciák felmérése</a:t>
          </a:r>
          <a:endParaRPr lang="hu-HU" b="1" dirty="0">
            <a:solidFill>
              <a:schemeClr val="bg1"/>
            </a:solidFill>
          </a:endParaRPr>
        </a:p>
      </dgm:t>
    </dgm:pt>
    <dgm:pt modelId="{584B75E6-ED64-4C66-8FB9-F3B1CFD91745}" type="parTrans" cxnId="{7E9AFB32-754A-49AD-9334-E0C4B970F1D3}">
      <dgm:prSet/>
      <dgm:spPr/>
      <dgm:t>
        <a:bodyPr/>
        <a:lstStyle/>
        <a:p>
          <a:endParaRPr lang="hu-HU"/>
        </a:p>
      </dgm:t>
    </dgm:pt>
    <dgm:pt modelId="{D6620158-DCA3-4767-BB35-4028C36E74E1}" type="sibTrans" cxnId="{7E9AFB32-754A-49AD-9334-E0C4B970F1D3}">
      <dgm:prSet/>
      <dgm:spPr/>
      <dgm:t>
        <a:bodyPr/>
        <a:lstStyle/>
        <a:p>
          <a:endParaRPr lang="hu-HU"/>
        </a:p>
      </dgm:t>
    </dgm:pt>
    <dgm:pt modelId="{9838E9EF-D54E-4BC0-B7FB-23B9B0CCE4CF}">
      <dgm:prSet phldrT="[Szöveg]"/>
      <dgm:spPr>
        <a:solidFill>
          <a:schemeClr val="accent6"/>
        </a:solidFill>
      </dgm:spPr>
      <dgm:t>
        <a:bodyPr/>
        <a:lstStyle/>
        <a:p>
          <a:r>
            <a:rPr lang="hu-HU" dirty="0" smtClean="0"/>
            <a:t>Képességek</a:t>
          </a:r>
          <a:endParaRPr lang="hu-HU" dirty="0"/>
        </a:p>
      </dgm:t>
    </dgm:pt>
    <dgm:pt modelId="{871BFA27-10B6-427C-8A3D-897BDA45F12F}" type="parTrans" cxnId="{F63490AC-C9BE-419E-9CC8-2A8A9053D060}">
      <dgm:prSet/>
      <dgm:spPr/>
      <dgm:t>
        <a:bodyPr/>
        <a:lstStyle/>
        <a:p>
          <a:endParaRPr lang="hu-HU"/>
        </a:p>
      </dgm:t>
    </dgm:pt>
    <dgm:pt modelId="{712304EA-D9F7-47D8-A1D4-7BED3353A1F0}" type="sibTrans" cxnId="{F63490AC-C9BE-419E-9CC8-2A8A9053D060}">
      <dgm:prSet/>
      <dgm:spPr/>
      <dgm:t>
        <a:bodyPr/>
        <a:lstStyle/>
        <a:p>
          <a:endParaRPr lang="hu-HU"/>
        </a:p>
      </dgm:t>
    </dgm:pt>
    <dgm:pt modelId="{313562C4-6DFF-41EA-A7BE-FD91ED73079C}">
      <dgm:prSet phldrT="[Szöveg]"/>
      <dgm:spPr>
        <a:solidFill>
          <a:schemeClr val="accent6"/>
        </a:solidFill>
      </dgm:spPr>
      <dgm:t>
        <a:bodyPr/>
        <a:lstStyle/>
        <a:p>
          <a:r>
            <a:rPr lang="hu-HU" dirty="0" smtClean="0"/>
            <a:t>Készségek</a:t>
          </a:r>
          <a:endParaRPr lang="hu-HU" dirty="0"/>
        </a:p>
      </dgm:t>
    </dgm:pt>
    <dgm:pt modelId="{4B5830D3-52F3-446F-AF28-38891E976911}" type="parTrans" cxnId="{2BA8B571-9CB7-46C5-9E17-8824373BE67B}">
      <dgm:prSet/>
      <dgm:spPr/>
      <dgm:t>
        <a:bodyPr/>
        <a:lstStyle/>
        <a:p>
          <a:endParaRPr lang="hu-HU"/>
        </a:p>
      </dgm:t>
    </dgm:pt>
    <dgm:pt modelId="{A9517121-CD87-429F-8988-B0C745FBDE76}" type="sibTrans" cxnId="{2BA8B571-9CB7-46C5-9E17-8824373BE67B}">
      <dgm:prSet/>
      <dgm:spPr/>
      <dgm:t>
        <a:bodyPr/>
        <a:lstStyle/>
        <a:p>
          <a:endParaRPr lang="hu-HU"/>
        </a:p>
      </dgm:t>
    </dgm:pt>
    <dgm:pt modelId="{0EE44F6A-CED0-4AFF-B969-04473229513A}">
      <dgm:prSet phldrT="[Szöveg]"/>
      <dgm:spPr>
        <a:solidFill>
          <a:schemeClr val="accent1">
            <a:lumMod val="75000"/>
            <a:alpha val="90000"/>
          </a:scheme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r>
            <a:rPr lang="hu-HU" b="1" dirty="0" smtClean="0">
              <a:solidFill>
                <a:schemeClr val="bg1"/>
              </a:solidFill>
            </a:rPr>
            <a:t>Munkaköri elvárások</a:t>
          </a:r>
          <a:endParaRPr lang="hu-HU" b="1" dirty="0">
            <a:solidFill>
              <a:schemeClr val="bg1"/>
            </a:solidFill>
          </a:endParaRPr>
        </a:p>
      </dgm:t>
    </dgm:pt>
    <dgm:pt modelId="{00796590-C9F5-4CD3-AF2E-0B9EABE746A9}" type="parTrans" cxnId="{3BDC5CAC-ACCA-412B-803E-26B8F950D07E}">
      <dgm:prSet/>
      <dgm:spPr/>
      <dgm:t>
        <a:bodyPr/>
        <a:lstStyle/>
        <a:p>
          <a:endParaRPr lang="hu-HU"/>
        </a:p>
      </dgm:t>
    </dgm:pt>
    <dgm:pt modelId="{63DC3253-8F42-4FCE-8546-27E3E9274D88}" type="sibTrans" cxnId="{3BDC5CAC-ACCA-412B-803E-26B8F950D07E}">
      <dgm:prSet/>
      <dgm:spPr/>
      <dgm:t>
        <a:bodyPr/>
        <a:lstStyle/>
        <a:p>
          <a:endParaRPr lang="hu-HU"/>
        </a:p>
      </dgm:t>
    </dgm:pt>
    <dgm:pt modelId="{BF361F87-0DAB-483E-8401-15F0306A8B6B}">
      <dgm:prSet phldrT="[Szöveg]"/>
      <dgm:spPr/>
      <dgm:t>
        <a:bodyPr/>
        <a:lstStyle/>
        <a:p>
          <a:r>
            <a:rPr lang="hu-HU" dirty="0" smtClean="0"/>
            <a:t>Beválási terv</a:t>
          </a:r>
          <a:endParaRPr lang="hu-HU" dirty="0"/>
        </a:p>
      </dgm:t>
    </dgm:pt>
    <dgm:pt modelId="{3D7263FF-4B92-4D46-ADDD-5B34D81503D6}" type="parTrans" cxnId="{2077827E-7AD4-40C7-BF69-F1F1A12616AF}">
      <dgm:prSet/>
      <dgm:spPr/>
      <dgm:t>
        <a:bodyPr/>
        <a:lstStyle/>
        <a:p>
          <a:endParaRPr lang="hu-HU"/>
        </a:p>
      </dgm:t>
    </dgm:pt>
    <dgm:pt modelId="{BA4C0D45-3363-441F-9463-12C53436F081}" type="sibTrans" cxnId="{2077827E-7AD4-40C7-BF69-F1F1A12616AF}">
      <dgm:prSet/>
      <dgm:spPr/>
      <dgm:t>
        <a:bodyPr/>
        <a:lstStyle/>
        <a:p>
          <a:endParaRPr lang="hu-HU"/>
        </a:p>
      </dgm:t>
    </dgm:pt>
    <dgm:pt modelId="{3CDA86A4-C09A-4B0D-B054-D37B665C03D4}">
      <dgm:prSet phldrT="[Szöveg]"/>
      <dgm:spPr/>
      <dgm:t>
        <a:bodyPr/>
        <a:lstStyle/>
        <a:p>
          <a:r>
            <a:rPr lang="hu-HU" dirty="0" smtClean="0"/>
            <a:t>Munkaköri leírások</a:t>
          </a:r>
          <a:endParaRPr lang="hu-HU" dirty="0"/>
        </a:p>
      </dgm:t>
    </dgm:pt>
    <dgm:pt modelId="{1E8632DF-AB9A-4B26-AF63-D1EC96736AC5}" type="parTrans" cxnId="{9908226E-00F8-4626-AD87-143B99F49FB0}">
      <dgm:prSet/>
      <dgm:spPr/>
      <dgm:t>
        <a:bodyPr/>
        <a:lstStyle/>
        <a:p>
          <a:endParaRPr lang="hu-HU"/>
        </a:p>
      </dgm:t>
    </dgm:pt>
    <dgm:pt modelId="{1CD48D00-66ED-4721-ABCC-707C17D672B2}" type="sibTrans" cxnId="{9908226E-00F8-4626-AD87-143B99F49FB0}">
      <dgm:prSet/>
      <dgm:spPr/>
      <dgm:t>
        <a:bodyPr/>
        <a:lstStyle/>
        <a:p>
          <a:endParaRPr lang="hu-HU"/>
        </a:p>
      </dgm:t>
    </dgm:pt>
    <dgm:pt modelId="{37CA36A5-F696-418E-9BA6-E8CC2589C394}">
      <dgm:prSet phldrT="[Szöveg]"/>
      <dgm:spPr/>
      <dgm:t>
        <a:bodyPr/>
        <a:lstStyle/>
        <a:p>
          <a:r>
            <a:rPr lang="hu-HU" smtClean="0"/>
            <a:t>Munkakör-feltárás</a:t>
          </a:r>
          <a:endParaRPr lang="hu-HU" dirty="0"/>
        </a:p>
      </dgm:t>
    </dgm:pt>
    <dgm:pt modelId="{44DF182D-D217-4B83-BB44-F5A512F95302}" type="parTrans" cxnId="{2097915E-6EAD-4F8C-8AC5-64DBEB2A94CD}">
      <dgm:prSet/>
      <dgm:spPr/>
      <dgm:t>
        <a:bodyPr/>
        <a:lstStyle/>
        <a:p>
          <a:endParaRPr lang="hu-HU"/>
        </a:p>
      </dgm:t>
    </dgm:pt>
    <dgm:pt modelId="{B9EF57D1-4F07-49ED-8028-B421ACB28C88}" type="sibTrans" cxnId="{2097915E-6EAD-4F8C-8AC5-64DBEB2A94CD}">
      <dgm:prSet/>
      <dgm:spPr/>
      <dgm:t>
        <a:bodyPr/>
        <a:lstStyle/>
        <a:p>
          <a:endParaRPr lang="hu-HU"/>
        </a:p>
      </dgm:t>
    </dgm:pt>
    <dgm:pt modelId="{C3619405-20A3-4576-BEB0-0C186FE7978D}" type="pres">
      <dgm:prSet presAssocID="{C2A897E6-023E-42AF-9AA0-3C0BB9F96EAE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F78E9C44-B46C-4FCC-A766-FFA18700FABE}" type="pres">
      <dgm:prSet presAssocID="{C2A897E6-023E-42AF-9AA0-3C0BB9F96EAE}" presName="dummyMaxCanvas" presStyleCnt="0"/>
      <dgm:spPr/>
    </dgm:pt>
    <dgm:pt modelId="{E16D6236-C454-40D1-A3C9-0F3BA7D5FEDC}" type="pres">
      <dgm:prSet presAssocID="{C2A897E6-023E-42AF-9AA0-3C0BB9F96EAE}" presName="parentComposite" presStyleCnt="0"/>
      <dgm:spPr/>
    </dgm:pt>
    <dgm:pt modelId="{2DCB1784-9404-4AD5-BA4E-166CA6807E75}" type="pres">
      <dgm:prSet presAssocID="{C2A897E6-023E-42AF-9AA0-3C0BB9F96EAE}" presName="parent1" presStyleLbl="alignAccFollowNode1" presStyleIdx="0" presStyleCnt="4" custScaleX="163942" custLinFactNeighborX="-19454">
        <dgm:presLayoutVars>
          <dgm:chMax val="4"/>
        </dgm:presLayoutVars>
      </dgm:prSet>
      <dgm:spPr/>
      <dgm:t>
        <a:bodyPr/>
        <a:lstStyle/>
        <a:p>
          <a:endParaRPr lang="hu-HU"/>
        </a:p>
      </dgm:t>
    </dgm:pt>
    <dgm:pt modelId="{3830C866-9046-4E7E-AB42-7061773BE494}" type="pres">
      <dgm:prSet presAssocID="{C2A897E6-023E-42AF-9AA0-3C0BB9F96EAE}" presName="parent2" presStyleLbl="alignAccFollowNode1" presStyleIdx="1" presStyleCnt="4" custScaleX="164876" custLinFactNeighborX="33441">
        <dgm:presLayoutVars>
          <dgm:chMax val="4"/>
        </dgm:presLayoutVars>
      </dgm:prSet>
      <dgm:spPr/>
      <dgm:t>
        <a:bodyPr/>
        <a:lstStyle/>
        <a:p>
          <a:endParaRPr lang="hu-HU"/>
        </a:p>
      </dgm:t>
    </dgm:pt>
    <dgm:pt modelId="{B5BF09F0-26EA-4F21-A80F-5ABB678B6E22}" type="pres">
      <dgm:prSet presAssocID="{C2A897E6-023E-42AF-9AA0-3C0BB9F96EAE}" presName="childrenComposite" presStyleCnt="0"/>
      <dgm:spPr/>
    </dgm:pt>
    <dgm:pt modelId="{722BAF3F-049F-410B-874A-C518FAF0EAE8}" type="pres">
      <dgm:prSet presAssocID="{C2A897E6-023E-42AF-9AA0-3C0BB9F96EAE}" presName="dummyMaxCanvas_ChildArea" presStyleCnt="0"/>
      <dgm:spPr/>
    </dgm:pt>
    <dgm:pt modelId="{3A764525-7403-46FD-80F6-B3A80A2EE443}" type="pres">
      <dgm:prSet presAssocID="{C2A897E6-023E-42AF-9AA0-3C0BB9F96EAE}" presName="fulcrum" presStyleLbl="alignAccFollowNode1" presStyleIdx="2" presStyleCnt="4"/>
      <dgm:spPr/>
    </dgm:pt>
    <dgm:pt modelId="{1A0EB802-DCAA-45A6-990A-722D4A234A48}" type="pres">
      <dgm:prSet presAssocID="{C2A897E6-023E-42AF-9AA0-3C0BB9F96EAE}" presName="balance_23" presStyleLbl="alignAccFollowNode1" presStyleIdx="3" presStyleCnt="4">
        <dgm:presLayoutVars>
          <dgm:bulletEnabled val="1"/>
        </dgm:presLayoutVars>
      </dgm:prSet>
      <dgm:spPr/>
    </dgm:pt>
    <dgm:pt modelId="{5844BF32-5B8A-4C9E-A8EC-F1B5556C726E}" type="pres">
      <dgm:prSet presAssocID="{C2A897E6-023E-42AF-9AA0-3C0BB9F96EAE}" presName="right_23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D63DCFD-426F-4D77-889A-13965559C4D2}" type="pres">
      <dgm:prSet presAssocID="{C2A897E6-023E-42AF-9AA0-3C0BB9F96EAE}" presName="right_23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1730B64-4E72-42CC-966B-AB5F5E53BAEA}" type="pres">
      <dgm:prSet presAssocID="{C2A897E6-023E-42AF-9AA0-3C0BB9F96EAE}" presName="right_23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B48259B-754B-41DB-A9AD-51BBC3FAD022}" type="pres">
      <dgm:prSet presAssocID="{C2A897E6-023E-42AF-9AA0-3C0BB9F96EAE}" presName="left_23_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B0106E6-252F-4F39-8097-3494A65C3E04}" type="pres">
      <dgm:prSet presAssocID="{C2A897E6-023E-42AF-9AA0-3C0BB9F96EAE}" presName="left_23_2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2077827E-7AD4-40C7-BF69-F1F1A12616AF}" srcId="{0EE44F6A-CED0-4AFF-B969-04473229513A}" destId="{BF361F87-0DAB-483E-8401-15F0306A8B6B}" srcOrd="0" destOrd="0" parTransId="{3D7263FF-4B92-4D46-ADDD-5B34D81503D6}" sibTransId="{BA4C0D45-3363-441F-9463-12C53436F081}"/>
    <dgm:cxn modelId="{9908226E-00F8-4626-AD87-143B99F49FB0}" srcId="{0EE44F6A-CED0-4AFF-B969-04473229513A}" destId="{3CDA86A4-C09A-4B0D-B054-D37B665C03D4}" srcOrd="1" destOrd="0" parTransId="{1E8632DF-AB9A-4B26-AF63-D1EC96736AC5}" sibTransId="{1CD48D00-66ED-4721-ABCC-707C17D672B2}"/>
    <dgm:cxn modelId="{CE64320D-3DD1-4B91-8FE7-858B102D902A}" type="presOf" srcId="{0EE44F6A-CED0-4AFF-B969-04473229513A}" destId="{3830C866-9046-4E7E-AB42-7061773BE494}" srcOrd="0" destOrd="0" presId="urn:microsoft.com/office/officeart/2005/8/layout/balance1"/>
    <dgm:cxn modelId="{3E80E297-328B-4A33-948C-48CDD7CEF12C}" type="presOf" srcId="{BF361F87-0DAB-483E-8401-15F0306A8B6B}" destId="{5844BF32-5B8A-4C9E-A8EC-F1B5556C726E}" srcOrd="0" destOrd="0" presId="urn:microsoft.com/office/officeart/2005/8/layout/balance1"/>
    <dgm:cxn modelId="{3BDC5CAC-ACCA-412B-803E-26B8F950D07E}" srcId="{C2A897E6-023E-42AF-9AA0-3C0BB9F96EAE}" destId="{0EE44F6A-CED0-4AFF-B969-04473229513A}" srcOrd="1" destOrd="0" parTransId="{00796590-C9F5-4CD3-AF2E-0B9EABE746A9}" sibTransId="{63DC3253-8F42-4FCE-8546-27E3E9274D88}"/>
    <dgm:cxn modelId="{B9D8C472-FEC7-40F7-8301-CC5308A51E1A}" type="presOf" srcId="{9838E9EF-D54E-4BC0-B7FB-23B9B0CCE4CF}" destId="{EB48259B-754B-41DB-A9AD-51BBC3FAD022}" srcOrd="0" destOrd="0" presId="urn:microsoft.com/office/officeart/2005/8/layout/balance1"/>
    <dgm:cxn modelId="{DDAF9D83-E4E7-4326-9316-6AF4416D3668}" type="presOf" srcId="{37CA36A5-F696-418E-9BA6-E8CC2589C394}" destId="{F1730B64-4E72-42CC-966B-AB5F5E53BAEA}" srcOrd="0" destOrd="0" presId="urn:microsoft.com/office/officeart/2005/8/layout/balance1"/>
    <dgm:cxn modelId="{7E9AFB32-754A-49AD-9334-E0C4B970F1D3}" srcId="{C2A897E6-023E-42AF-9AA0-3C0BB9F96EAE}" destId="{96FC49A9-0D76-4A7A-ADC3-3C6B36579914}" srcOrd="0" destOrd="0" parTransId="{584B75E6-ED64-4C66-8FB9-F3B1CFD91745}" sibTransId="{D6620158-DCA3-4767-BB35-4028C36E74E1}"/>
    <dgm:cxn modelId="{F63490AC-C9BE-419E-9CC8-2A8A9053D060}" srcId="{96FC49A9-0D76-4A7A-ADC3-3C6B36579914}" destId="{9838E9EF-D54E-4BC0-B7FB-23B9B0CCE4CF}" srcOrd="0" destOrd="0" parTransId="{871BFA27-10B6-427C-8A3D-897BDA45F12F}" sibTransId="{712304EA-D9F7-47D8-A1D4-7BED3353A1F0}"/>
    <dgm:cxn modelId="{2BA8B571-9CB7-46C5-9E17-8824373BE67B}" srcId="{96FC49A9-0D76-4A7A-ADC3-3C6B36579914}" destId="{313562C4-6DFF-41EA-A7BE-FD91ED73079C}" srcOrd="1" destOrd="0" parTransId="{4B5830D3-52F3-446F-AF28-38891E976911}" sibTransId="{A9517121-CD87-429F-8988-B0C745FBDE76}"/>
    <dgm:cxn modelId="{3D6D7F29-C0C8-4455-A28C-5D994C435369}" type="presOf" srcId="{313562C4-6DFF-41EA-A7BE-FD91ED73079C}" destId="{1B0106E6-252F-4F39-8097-3494A65C3E04}" srcOrd="0" destOrd="0" presId="urn:microsoft.com/office/officeart/2005/8/layout/balance1"/>
    <dgm:cxn modelId="{2097915E-6EAD-4F8C-8AC5-64DBEB2A94CD}" srcId="{0EE44F6A-CED0-4AFF-B969-04473229513A}" destId="{37CA36A5-F696-418E-9BA6-E8CC2589C394}" srcOrd="2" destOrd="0" parTransId="{44DF182D-D217-4B83-BB44-F5A512F95302}" sibTransId="{B9EF57D1-4F07-49ED-8028-B421ACB28C88}"/>
    <dgm:cxn modelId="{7DCED0C2-D186-4B94-8320-F569B6C6CBA5}" type="presOf" srcId="{3CDA86A4-C09A-4B0D-B054-D37B665C03D4}" destId="{ED63DCFD-426F-4D77-889A-13965559C4D2}" srcOrd="0" destOrd="0" presId="urn:microsoft.com/office/officeart/2005/8/layout/balance1"/>
    <dgm:cxn modelId="{84DB720A-75B2-4920-B387-CDA820A44EA0}" type="presOf" srcId="{C2A897E6-023E-42AF-9AA0-3C0BB9F96EAE}" destId="{C3619405-20A3-4576-BEB0-0C186FE7978D}" srcOrd="0" destOrd="0" presId="urn:microsoft.com/office/officeart/2005/8/layout/balance1"/>
    <dgm:cxn modelId="{3A97EE46-2532-4115-97B6-90E0B4C3AB18}" type="presOf" srcId="{96FC49A9-0D76-4A7A-ADC3-3C6B36579914}" destId="{2DCB1784-9404-4AD5-BA4E-166CA6807E75}" srcOrd="0" destOrd="0" presId="urn:microsoft.com/office/officeart/2005/8/layout/balance1"/>
    <dgm:cxn modelId="{88A0F44C-56AE-4740-976F-55FFBAEE52A9}" type="presParOf" srcId="{C3619405-20A3-4576-BEB0-0C186FE7978D}" destId="{F78E9C44-B46C-4FCC-A766-FFA18700FABE}" srcOrd="0" destOrd="0" presId="urn:microsoft.com/office/officeart/2005/8/layout/balance1"/>
    <dgm:cxn modelId="{C0ACBF85-EAD9-455D-81CB-1BAC28E972BE}" type="presParOf" srcId="{C3619405-20A3-4576-BEB0-0C186FE7978D}" destId="{E16D6236-C454-40D1-A3C9-0F3BA7D5FEDC}" srcOrd="1" destOrd="0" presId="urn:microsoft.com/office/officeart/2005/8/layout/balance1"/>
    <dgm:cxn modelId="{73DA4EE2-05A2-482C-9562-F97A90927A8C}" type="presParOf" srcId="{E16D6236-C454-40D1-A3C9-0F3BA7D5FEDC}" destId="{2DCB1784-9404-4AD5-BA4E-166CA6807E75}" srcOrd="0" destOrd="0" presId="urn:microsoft.com/office/officeart/2005/8/layout/balance1"/>
    <dgm:cxn modelId="{65C49B60-1FB0-4B26-A9E9-45B9EDD3BF06}" type="presParOf" srcId="{E16D6236-C454-40D1-A3C9-0F3BA7D5FEDC}" destId="{3830C866-9046-4E7E-AB42-7061773BE494}" srcOrd="1" destOrd="0" presId="urn:microsoft.com/office/officeart/2005/8/layout/balance1"/>
    <dgm:cxn modelId="{C2BC5443-1733-4B6D-BE8F-654F73010991}" type="presParOf" srcId="{C3619405-20A3-4576-BEB0-0C186FE7978D}" destId="{B5BF09F0-26EA-4F21-A80F-5ABB678B6E22}" srcOrd="2" destOrd="0" presId="urn:microsoft.com/office/officeart/2005/8/layout/balance1"/>
    <dgm:cxn modelId="{3929C8B2-9127-44D4-9D06-41246459C3DE}" type="presParOf" srcId="{B5BF09F0-26EA-4F21-A80F-5ABB678B6E22}" destId="{722BAF3F-049F-410B-874A-C518FAF0EAE8}" srcOrd="0" destOrd="0" presId="urn:microsoft.com/office/officeart/2005/8/layout/balance1"/>
    <dgm:cxn modelId="{44489547-B494-44BC-9FFB-9502D9B5D7F7}" type="presParOf" srcId="{B5BF09F0-26EA-4F21-A80F-5ABB678B6E22}" destId="{3A764525-7403-46FD-80F6-B3A80A2EE443}" srcOrd="1" destOrd="0" presId="urn:microsoft.com/office/officeart/2005/8/layout/balance1"/>
    <dgm:cxn modelId="{20CDB343-FAF9-48F7-9CC8-7CBCC35F29A8}" type="presParOf" srcId="{B5BF09F0-26EA-4F21-A80F-5ABB678B6E22}" destId="{1A0EB802-DCAA-45A6-990A-722D4A234A48}" srcOrd="2" destOrd="0" presId="urn:microsoft.com/office/officeart/2005/8/layout/balance1"/>
    <dgm:cxn modelId="{CFDEC018-C687-48D4-9BAD-270B55E72424}" type="presParOf" srcId="{B5BF09F0-26EA-4F21-A80F-5ABB678B6E22}" destId="{5844BF32-5B8A-4C9E-A8EC-F1B5556C726E}" srcOrd="3" destOrd="0" presId="urn:microsoft.com/office/officeart/2005/8/layout/balance1"/>
    <dgm:cxn modelId="{5D514401-F6AE-46DB-856C-5A28281285D4}" type="presParOf" srcId="{B5BF09F0-26EA-4F21-A80F-5ABB678B6E22}" destId="{ED63DCFD-426F-4D77-889A-13965559C4D2}" srcOrd="4" destOrd="0" presId="urn:microsoft.com/office/officeart/2005/8/layout/balance1"/>
    <dgm:cxn modelId="{DEF557CD-D1A8-440F-9D88-6EA5C37755F9}" type="presParOf" srcId="{B5BF09F0-26EA-4F21-A80F-5ABB678B6E22}" destId="{F1730B64-4E72-42CC-966B-AB5F5E53BAEA}" srcOrd="5" destOrd="0" presId="urn:microsoft.com/office/officeart/2005/8/layout/balance1"/>
    <dgm:cxn modelId="{81A5EB41-BBF6-4252-8B91-26FFBDDFFE50}" type="presParOf" srcId="{B5BF09F0-26EA-4F21-A80F-5ABB678B6E22}" destId="{EB48259B-754B-41DB-A9AD-51BBC3FAD022}" srcOrd="6" destOrd="0" presId="urn:microsoft.com/office/officeart/2005/8/layout/balance1"/>
    <dgm:cxn modelId="{0B16964B-337B-4317-8BA9-36307339461C}" type="presParOf" srcId="{B5BF09F0-26EA-4F21-A80F-5ABB678B6E22}" destId="{1B0106E6-252F-4F39-8097-3494A65C3E04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EF7580-FB51-4328-87AE-04826723A04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E4D7F24-7B27-4D95-A4C2-F0CCA6FF38CC}">
      <dgm:prSet phldrT="[Szöveg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u-HU" sz="2000" b="1" dirty="0" smtClean="0"/>
            <a:t>Akcióterv</a:t>
          </a:r>
          <a:endParaRPr lang="hu-HU" sz="2000" b="1" dirty="0"/>
        </a:p>
      </dgm:t>
    </dgm:pt>
    <dgm:pt modelId="{37CB6EF2-C401-438E-BE9A-928E7F9779BF}" type="parTrans" cxnId="{7CC009A9-BFE7-445B-ADEF-3014EC6EDCBA}">
      <dgm:prSet/>
      <dgm:spPr/>
      <dgm:t>
        <a:bodyPr/>
        <a:lstStyle/>
        <a:p>
          <a:endParaRPr lang="hu-HU"/>
        </a:p>
      </dgm:t>
    </dgm:pt>
    <dgm:pt modelId="{9D6E30E3-2910-464A-BFE2-6527681AEF97}" type="sibTrans" cxnId="{7CC009A9-BFE7-445B-ADEF-3014EC6EDCBA}">
      <dgm:prSet/>
      <dgm:spPr/>
      <dgm:t>
        <a:bodyPr/>
        <a:lstStyle/>
        <a:p>
          <a:endParaRPr lang="hu-HU"/>
        </a:p>
      </dgm:t>
    </dgm:pt>
    <dgm:pt modelId="{223194C2-481B-45C7-9A91-B6BF1AFD8DF4}" type="pres">
      <dgm:prSet presAssocID="{69EF7580-FB51-4328-87AE-04826723A042}" presName="CompostProcess" presStyleCnt="0">
        <dgm:presLayoutVars>
          <dgm:dir/>
          <dgm:resizeHandles val="exact"/>
        </dgm:presLayoutVars>
      </dgm:prSet>
      <dgm:spPr/>
    </dgm:pt>
    <dgm:pt modelId="{98EB1C4F-43C4-4786-9371-643B481BDBFC}" type="pres">
      <dgm:prSet presAssocID="{69EF7580-FB51-4328-87AE-04826723A042}" presName="arrow" presStyleLbl="bgShp" presStyleIdx="0" presStyleCnt="1" custScaleX="112175"/>
      <dgm:spPr/>
    </dgm:pt>
    <dgm:pt modelId="{F5FE9378-6F6F-40E8-9283-4284A057D5A2}" type="pres">
      <dgm:prSet presAssocID="{69EF7580-FB51-4328-87AE-04826723A042}" presName="linearProcess" presStyleCnt="0"/>
      <dgm:spPr/>
    </dgm:pt>
    <dgm:pt modelId="{9C9DD3B6-6FCA-4855-899D-8F18D72FFE15}" type="pres">
      <dgm:prSet presAssocID="{7E4D7F24-7B27-4D95-A4C2-F0CCA6FF38C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62C54DEF-F585-4E49-9AF8-006DBA64E7B4}" type="presOf" srcId="{7E4D7F24-7B27-4D95-A4C2-F0CCA6FF38CC}" destId="{9C9DD3B6-6FCA-4855-899D-8F18D72FFE15}" srcOrd="0" destOrd="0" presId="urn:microsoft.com/office/officeart/2005/8/layout/hProcess9"/>
    <dgm:cxn modelId="{A9168D05-8D87-4E9E-B7DD-B51DDB527702}" type="presOf" srcId="{69EF7580-FB51-4328-87AE-04826723A042}" destId="{223194C2-481B-45C7-9A91-B6BF1AFD8DF4}" srcOrd="0" destOrd="0" presId="urn:microsoft.com/office/officeart/2005/8/layout/hProcess9"/>
    <dgm:cxn modelId="{7CC009A9-BFE7-445B-ADEF-3014EC6EDCBA}" srcId="{69EF7580-FB51-4328-87AE-04826723A042}" destId="{7E4D7F24-7B27-4D95-A4C2-F0CCA6FF38CC}" srcOrd="0" destOrd="0" parTransId="{37CB6EF2-C401-438E-BE9A-928E7F9779BF}" sibTransId="{9D6E30E3-2910-464A-BFE2-6527681AEF97}"/>
    <dgm:cxn modelId="{8C5E6AF7-AD8B-4B90-BB26-E1A3D68DBF8A}" type="presParOf" srcId="{223194C2-481B-45C7-9A91-B6BF1AFD8DF4}" destId="{98EB1C4F-43C4-4786-9371-643B481BDBFC}" srcOrd="0" destOrd="0" presId="urn:microsoft.com/office/officeart/2005/8/layout/hProcess9"/>
    <dgm:cxn modelId="{60F02865-01CA-402C-B3CA-98E7110F719A}" type="presParOf" srcId="{223194C2-481B-45C7-9A91-B6BF1AFD8DF4}" destId="{F5FE9378-6F6F-40E8-9283-4284A057D5A2}" srcOrd="1" destOrd="0" presId="urn:microsoft.com/office/officeart/2005/8/layout/hProcess9"/>
    <dgm:cxn modelId="{70481F95-CB2C-4460-99D6-DFCAE403DEA9}" type="presParOf" srcId="{F5FE9378-6F6F-40E8-9283-4284A057D5A2}" destId="{9C9DD3B6-6FCA-4855-899D-8F18D72FFE15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3446D-776D-4307-9B7F-7689AB00788E}">
      <dsp:nvSpPr>
        <dsp:cNvPr id="0" name=""/>
        <dsp:cNvSpPr/>
      </dsp:nvSpPr>
      <dsp:spPr>
        <a:xfrm rot="5400000">
          <a:off x="-165189" y="496580"/>
          <a:ext cx="1342109" cy="9394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2700" kern="1200" dirty="0"/>
        </a:p>
      </dsp:txBody>
      <dsp:txXfrm rot="-5400000">
        <a:off x="36128" y="765001"/>
        <a:ext cx="939476" cy="402633"/>
      </dsp:txXfrm>
    </dsp:sp>
    <dsp:sp modelId="{8C7379FB-46B2-49A1-98C7-8BCE8F6E8294}">
      <dsp:nvSpPr>
        <dsp:cNvPr id="0" name=""/>
        <dsp:cNvSpPr/>
      </dsp:nvSpPr>
      <dsp:spPr>
        <a:xfrm rot="5400000">
          <a:off x="3132690" y="-2083941"/>
          <a:ext cx="1443094" cy="56127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hu-HU" sz="15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Döntés</a:t>
          </a: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a mentoring</a:t>
          </a:r>
          <a:r>
            <a:rPr lang="hu-HU" sz="1500" kern="1200" baseline="0" dirty="0" smtClean="0">
              <a:solidFill>
                <a:schemeClr val="tx1">
                  <a:lumMod val="75000"/>
                  <a:lumOff val="25000"/>
                </a:schemeClr>
              </a:solidFill>
            </a:rPr>
            <a:t> folyamat hosszáról (általában 3-6 hó)</a:t>
          </a:r>
          <a:endParaRPr lang="hu-HU" sz="15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Kompenzációs rendszerről (havi díjazás, egyszeri jutalom)</a:t>
          </a:r>
          <a:endParaRPr lang="hu-HU" sz="15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Mentorok kiválasztásáról (jelölés módja, felmérő tesztek)</a:t>
          </a:r>
          <a:endParaRPr lang="hu-HU" sz="15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Kapacitásról (min. 1 mentor/műszak, </a:t>
          </a:r>
          <a:r>
            <a:rPr lang="hu-HU" sz="15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max</a:t>
          </a: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. 5 mentorált/mentor)</a:t>
          </a:r>
          <a:endParaRPr lang="hu-HU" sz="15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A mentorok felkészítésének módjáról</a:t>
          </a:r>
        </a:p>
      </dsp:txBody>
      <dsp:txXfrm rot="-5400000">
        <a:off x="1047858" y="71337"/>
        <a:ext cx="5542313" cy="1302202"/>
      </dsp:txXfrm>
    </dsp:sp>
    <dsp:sp modelId="{1A3BDB3F-0AEB-4169-B42F-AFE0B3D40D6C}">
      <dsp:nvSpPr>
        <dsp:cNvPr id="0" name=""/>
        <dsp:cNvSpPr/>
      </dsp:nvSpPr>
      <dsp:spPr>
        <a:xfrm rot="5400000">
          <a:off x="-165189" y="1748098"/>
          <a:ext cx="1342109" cy="9394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2700" kern="1200" dirty="0"/>
        </a:p>
      </dsp:txBody>
      <dsp:txXfrm rot="-5400000">
        <a:off x="36128" y="2016519"/>
        <a:ext cx="939476" cy="402633"/>
      </dsp:txXfrm>
    </dsp:sp>
    <dsp:sp modelId="{C6A37D8F-7206-411E-A454-135ADFD89548}">
      <dsp:nvSpPr>
        <dsp:cNvPr id="0" name=""/>
        <dsp:cNvSpPr/>
      </dsp:nvSpPr>
      <dsp:spPr>
        <a:xfrm rot="5400000">
          <a:off x="3343599" y="-696488"/>
          <a:ext cx="1044996" cy="56127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5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Dokumentációs</a:t>
          </a: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hu-HU" sz="15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elvárások </a:t>
          </a:r>
          <a:r>
            <a:rPr lang="hu-HU" sz="15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k</a:t>
          </a: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ialakítása, előkészítése:</a:t>
          </a:r>
          <a:endParaRPr lang="hu-HU" sz="15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mentoring szabályzat, </a:t>
          </a:r>
          <a:endParaRPr lang="hu-HU" sz="15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mentoring napló, </a:t>
          </a:r>
          <a:endParaRPr lang="hu-HU" sz="15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teljesítményértékelő űrlapok</a:t>
          </a:r>
          <a:endParaRPr lang="hu-HU" sz="15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-5400000">
        <a:off x="1059746" y="1638377"/>
        <a:ext cx="5561690" cy="942972"/>
      </dsp:txXfrm>
    </dsp:sp>
    <dsp:sp modelId="{202E04A0-16CF-4D68-B66F-2F9D885225A6}">
      <dsp:nvSpPr>
        <dsp:cNvPr id="0" name=""/>
        <dsp:cNvSpPr/>
      </dsp:nvSpPr>
      <dsp:spPr>
        <a:xfrm rot="5400000">
          <a:off x="-165189" y="2913303"/>
          <a:ext cx="1342109" cy="9394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2700" kern="1200" dirty="0"/>
        </a:p>
      </dsp:txBody>
      <dsp:txXfrm rot="-5400000">
        <a:off x="36128" y="3181724"/>
        <a:ext cx="939476" cy="402633"/>
      </dsp:txXfrm>
    </dsp:sp>
    <dsp:sp modelId="{141AA9A2-424B-4F92-B5FB-5DB6EF882693}">
      <dsp:nvSpPr>
        <dsp:cNvPr id="0" name=""/>
        <dsp:cNvSpPr/>
      </dsp:nvSpPr>
      <dsp:spPr>
        <a:xfrm rot="5400000">
          <a:off x="3418051" y="429870"/>
          <a:ext cx="872371" cy="56127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5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Fenntarthatóság:</a:t>
          </a:r>
          <a:endParaRPr lang="hu-HU" sz="15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Heti/havi találkozók, tapasztalatcserék HR támogatással</a:t>
          </a:r>
          <a:endParaRPr lang="hu-HU" sz="15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5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Motiváció, érdeklődés fenntartása</a:t>
          </a:r>
          <a:endParaRPr lang="hu-HU" sz="15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-5400000">
        <a:off x="1047886" y="2842621"/>
        <a:ext cx="5570116" cy="787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CB1784-9404-4AD5-BA4E-166CA6807E75}">
      <dsp:nvSpPr>
        <dsp:cNvPr id="0" name=""/>
        <dsp:cNvSpPr/>
      </dsp:nvSpPr>
      <dsp:spPr>
        <a:xfrm>
          <a:off x="504055" y="0"/>
          <a:ext cx="2398537" cy="812800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25400" cap="flat" cmpd="sng" algn="ctr">
          <a:solidFill>
            <a:schemeClr val="accent6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b="1" kern="1200" dirty="0" smtClean="0">
              <a:solidFill>
                <a:schemeClr val="bg1"/>
              </a:solidFill>
            </a:rPr>
            <a:t>Kompetenciák felmérése</a:t>
          </a:r>
          <a:endParaRPr lang="hu-HU" sz="2100" b="1" kern="1200" dirty="0">
            <a:solidFill>
              <a:schemeClr val="bg1"/>
            </a:solidFill>
          </a:endParaRPr>
        </a:p>
      </dsp:txBody>
      <dsp:txXfrm>
        <a:off x="527861" y="23806"/>
        <a:ext cx="2350925" cy="765188"/>
      </dsp:txXfrm>
    </dsp:sp>
    <dsp:sp modelId="{3830C866-9046-4E7E-AB42-7061773BE494}">
      <dsp:nvSpPr>
        <dsp:cNvPr id="0" name=""/>
        <dsp:cNvSpPr/>
      </dsp:nvSpPr>
      <dsp:spPr>
        <a:xfrm>
          <a:off x="3384378" y="0"/>
          <a:ext cx="2412201" cy="812800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90000"/>
          </a:schemeClr>
        </a:solidFill>
        <a:ln w="25400" cap="flat" cmpd="sng" algn="ctr">
          <a:solidFill>
            <a:schemeClr val="accent1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b="1" kern="1200" dirty="0" smtClean="0">
              <a:solidFill>
                <a:schemeClr val="bg1"/>
              </a:solidFill>
            </a:rPr>
            <a:t>Munkaköri elvárások</a:t>
          </a:r>
          <a:endParaRPr lang="hu-HU" sz="2000" b="1" kern="1200" dirty="0">
            <a:solidFill>
              <a:schemeClr val="bg1"/>
            </a:solidFill>
          </a:endParaRPr>
        </a:p>
      </dsp:txBody>
      <dsp:txXfrm>
        <a:off x="3408184" y="23806"/>
        <a:ext cx="2364589" cy="765188"/>
      </dsp:txXfrm>
    </dsp:sp>
    <dsp:sp modelId="{3A764525-7403-46FD-80F6-B3A80A2EE443}">
      <dsp:nvSpPr>
        <dsp:cNvPr id="0" name=""/>
        <dsp:cNvSpPr/>
      </dsp:nvSpPr>
      <dsp:spPr>
        <a:xfrm>
          <a:off x="2743200" y="3454400"/>
          <a:ext cx="609600" cy="60960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EB802-DCAA-45A6-990A-722D4A234A48}">
      <dsp:nvSpPr>
        <dsp:cNvPr id="0" name=""/>
        <dsp:cNvSpPr/>
      </dsp:nvSpPr>
      <dsp:spPr>
        <a:xfrm rot="240000">
          <a:off x="1218641" y="3193179"/>
          <a:ext cx="3658717" cy="2558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4BF32-5B8A-4C9E-A8EC-F1B5556C726E}">
      <dsp:nvSpPr>
        <dsp:cNvPr id="0" name=""/>
        <dsp:cNvSpPr/>
      </dsp:nvSpPr>
      <dsp:spPr>
        <a:xfrm rot="240000">
          <a:off x="3415383" y="2553510"/>
          <a:ext cx="1459793" cy="680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00" kern="1200" dirty="0" smtClean="0"/>
            <a:t>Beválási terv</a:t>
          </a:r>
          <a:endParaRPr lang="hu-HU" sz="1700" kern="1200" dirty="0"/>
        </a:p>
      </dsp:txBody>
      <dsp:txXfrm>
        <a:off x="3448583" y="2586710"/>
        <a:ext cx="1393393" cy="613714"/>
      </dsp:txXfrm>
    </dsp:sp>
    <dsp:sp modelId="{ED63DCFD-426F-4D77-889A-13965559C4D2}">
      <dsp:nvSpPr>
        <dsp:cNvPr id="0" name=""/>
        <dsp:cNvSpPr/>
      </dsp:nvSpPr>
      <dsp:spPr>
        <a:xfrm rot="240000">
          <a:off x="3468215" y="1821990"/>
          <a:ext cx="1459793" cy="680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00" kern="1200" dirty="0" smtClean="0"/>
            <a:t>Munkaköri leírások</a:t>
          </a:r>
          <a:endParaRPr lang="hu-HU" sz="1700" kern="1200" dirty="0"/>
        </a:p>
      </dsp:txBody>
      <dsp:txXfrm>
        <a:off x="3501415" y="1855190"/>
        <a:ext cx="1393393" cy="613714"/>
      </dsp:txXfrm>
    </dsp:sp>
    <dsp:sp modelId="{F1730B64-4E72-42CC-966B-AB5F5E53BAEA}">
      <dsp:nvSpPr>
        <dsp:cNvPr id="0" name=""/>
        <dsp:cNvSpPr/>
      </dsp:nvSpPr>
      <dsp:spPr>
        <a:xfrm rot="240000">
          <a:off x="3521047" y="1106726"/>
          <a:ext cx="1459793" cy="680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00" kern="1200" smtClean="0"/>
            <a:t>Munkakör-feltárás</a:t>
          </a:r>
          <a:endParaRPr lang="hu-HU" sz="1700" kern="1200" dirty="0"/>
        </a:p>
      </dsp:txBody>
      <dsp:txXfrm>
        <a:off x="3554247" y="1139926"/>
        <a:ext cx="1393393" cy="613714"/>
      </dsp:txXfrm>
    </dsp:sp>
    <dsp:sp modelId="{EB48259B-754B-41DB-A9AD-51BBC3FAD022}">
      <dsp:nvSpPr>
        <dsp:cNvPr id="0" name=""/>
        <dsp:cNvSpPr/>
      </dsp:nvSpPr>
      <dsp:spPr>
        <a:xfrm rot="240000">
          <a:off x="1322423" y="2407206"/>
          <a:ext cx="1459793" cy="680114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00" kern="1200" dirty="0" smtClean="0"/>
            <a:t>Képességek</a:t>
          </a:r>
          <a:endParaRPr lang="hu-HU" sz="1700" kern="1200" dirty="0"/>
        </a:p>
      </dsp:txBody>
      <dsp:txXfrm>
        <a:off x="1355623" y="2440406"/>
        <a:ext cx="1393393" cy="613714"/>
      </dsp:txXfrm>
    </dsp:sp>
    <dsp:sp modelId="{1B0106E6-252F-4F39-8097-3494A65C3E04}">
      <dsp:nvSpPr>
        <dsp:cNvPr id="0" name=""/>
        <dsp:cNvSpPr/>
      </dsp:nvSpPr>
      <dsp:spPr>
        <a:xfrm rot="240000">
          <a:off x="1375255" y="1675686"/>
          <a:ext cx="1459793" cy="680114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00" kern="1200" dirty="0" smtClean="0"/>
            <a:t>Készségek</a:t>
          </a:r>
          <a:endParaRPr lang="hu-HU" sz="1700" kern="1200" dirty="0"/>
        </a:p>
      </dsp:txBody>
      <dsp:txXfrm>
        <a:off x="1408455" y="1708886"/>
        <a:ext cx="1393393" cy="6137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B1C4F-43C4-4786-9371-643B481BDBFC}">
      <dsp:nvSpPr>
        <dsp:cNvPr id="0" name=""/>
        <dsp:cNvSpPr/>
      </dsp:nvSpPr>
      <dsp:spPr>
        <a:xfrm>
          <a:off x="72009" y="0"/>
          <a:ext cx="2952325" cy="203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9DD3B6-6FCA-4855-899D-8F18D72FFE15}">
      <dsp:nvSpPr>
        <dsp:cNvPr id="0" name=""/>
        <dsp:cNvSpPr/>
      </dsp:nvSpPr>
      <dsp:spPr>
        <a:xfrm>
          <a:off x="846656" y="609599"/>
          <a:ext cx="1403030" cy="81280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b="1" kern="1200" dirty="0" smtClean="0"/>
            <a:t>Akcióterv</a:t>
          </a:r>
          <a:endParaRPr lang="hu-HU" sz="2000" b="1" kern="1200" dirty="0"/>
        </a:p>
      </dsp:txBody>
      <dsp:txXfrm>
        <a:off x="886334" y="649277"/>
        <a:ext cx="1323674" cy="733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 latinLnBrk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 latinLnBrk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E7DDBAD-B4C7-423B-AE18-986B7181D3EB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 latinLnBrk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 latinLnBrk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1B3A7E6-668F-4C8F-AD4A-FFCC97257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B3A7E6-668F-4C8F-AD4A-FFCC97257E8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82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ea typeface="맑은 고딕" pitchFamily="34" charset="-127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EE1C3D-F6DE-4102-8982-F312351CF0C3}" type="slidenum">
              <a:rPr lang="en-US"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657225"/>
            <a:ext cx="1765300" cy="39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851920" y="1794902"/>
            <a:ext cx="5292080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  <a:p>
            <a:pPr lvl="1"/>
            <a:r>
              <a:rPr lang="hu-HU" altLang="ko-KR" dirty="0"/>
              <a:t>Második szint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851772" y="2947030"/>
            <a:ext cx="5292080" cy="4888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  <a:p>
            <a:pPr lvl="1"/>
            <a:r>
              <a:rPr lang="hu-HU" altLang="ko-KR" dirty="0"/>
              <a:t>Második szint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 userDrawn="1"/>
        </p:nvSpPr>
        <p:spPr>
          <a:xfrm>
            <a:off x="3311525" y="738188"/>
            <a:ext cx="2520950" cy="25193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162425" y="1139825"/>
            <a:ext cx="819150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3572242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-148" y="414830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 userDrawn="1"/>
        </p:nvSpPr>
        <p:spPr>
          <a:xfrm>
            <a:off x="-3175" y="0"/>
            <a:ext cx="1584325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3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88988" y="938213"/>
            <a:ext cx="1584325" cy="351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3"/>
          <a:srcRect r="50000"/>
          <a:stretch>
            <a:fillRect/>
          </a:stretch>
        </p:blipFill>
        <p:spPr bwMode="auto">
          <a:xfrm>
            <a:off x="788988" y="938213"/>
            <a:ext cx="792162" cy="351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 userDrawn="1"/>
        </p:nvSpPr>
        <p:spPr>
          <a:xfrm>
            <a:off x="-3175" y="0"/>
            <a:ext cx="1584325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3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7500" y="2932113"/>
            <a:ext cx="944563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 userDrawn="1"/>
        </p:nvSpPr>
        <p:spPr>
          <a:xfrm>
            <a:off x="0" y="3400425"/>
            <a:ext cx="9144000" cy="1743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" name="Oval 3"/>
          <p:cNvSpPr/>
          <p:nvPr userDrawn="1"/>
        </p:nvSpPr>
        <p:spPr>
          <a:xfrm>
            <a:off x="4043363" y="2859088"/>
            <a:ext cx="1081087" cy="1081087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6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408488" y="3009900"/>
            <a:ext cx="350837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964113"/>
            <a:ext cx="9144000" cy="179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14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 userDrawn="1"/>
        </p:nvSpPr>
        <p:spPr>
          <a:xfrm>
            <a:off x="142875" y="92075"/>
            <a:ext cx="8858250" cy="495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3" name="Rectangle 2"/>
          <p:cNvSpPr/>
          <p:nvPr userDrawn="1"/>
        </p:nvSpPr>
        <p:spPr>
          <a:xfrm>
            <a:off x="0" y="3219450"/>
            <a:ext cx="2160588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4" name="Rectangle 11"/>
          <p:cNvSpPr/>
          <p:nvPr userDrawn="1"/>
        </p:nvSpPr>
        <p:spPr>
          <a:xfrm>
            <a:off x="2327275" y="3219450"/>
            <a:ext cx="2160588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5" name="Rectangle 12"/>
          <p:cNvSpPr/>
          <p:nvPr userDrawn="1"/>
        </p:nvSpPr>
        <p:spPr>
          <a:xfrm>
            <a:off x="4656138" y="3219450"/>
            <a:ext cx="2160587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6" name="Rectangle 13"/>
          <p:cNvSpPr/>
          <p:nvPr userDrawn="1"/>
        </p:nvSpPr>
        <p:spPr>
          <a:xfrm>
            <a:off x="6983413" y="3219450"/>
            <a:ext cx="2160587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7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1131888"/>
            <a:ext cx="72294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/>
          <p:nvPr userDrawn="1"/>
        </p:nvSpPr>
        <p:spPr>
          <a:xfrm>
            <a:off x="468313" y="3363913"/>
            <a:ext cx="3024187" cy="1008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/>
          <p:nvPr userDrawn="1"/>
        </p:nvSpPr>
        <p:spPr>
          <a:xfrm>
            <a:off x="0" y="1760538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8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022975" y="1042988"/>
            <a:ext cx="2870200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859338" y="0"/>
            <a:ext cx="36512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4" name="Rectangle 2"/>
          <p:cNvSpPr/>
          <p:nvPr userDrawn="1"/>
        </p:nvSpPr>
        <p:spPr>
          <a:xfrm>
            <a:off x="4895850" y="1311275"/>
            <a:ext cx="180975" cy="2520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163"/>
            <a:ext cx="6443663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/>
          <p:nvPr userDrawn="1"/>
        </p:nvSpPr>
        <p:spPr>
          <a:xfrm>
            <a:off x="0" y="4964113"/>
            <a:ext cx="9144000" cy="179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5" name="Rectangle 5"/>
          <p:cNvSpPr/>
          <p:nvPr userDrawn="1"/>
        </p:nvSpPr>
        <p:spPr>
          <a:xfrm>
            <a:off x="0" y="0"/>
            <a:ext cx="9144000" cy="714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2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altLang="ko-KR" noProof="0" dirty="0"/>
              <a:t>Kép beszúrásához kattintson az ikonra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0"/>
          <p:cNvSpPr/>
          <p:nvPr userDrawn="1"/>
        </p:nvSpPr>
        <p:spPr>
          <a:xfrm>
            <a:off x="354013" y="1131888"/>
            <a:ext cx="2849562" cy="3649662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4" name="Rounded Rectangle 16"/>
          <p:cNvSpPr/>
          <p:nvPr userDrawn="1"/>
        </p:nvSpPr>
        <p:spPr>
          <a:xfrm>
            <a:off x="531813" y="1347788"/>
            <a:ext cx="107950" cy="3240087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" name="Half Frame 17"/>
          <p:cNvSpPr/>
          <p:nvPr userDrawn="1"/>
        </p:nvSpPr>
        <p:spPr>
          <a:xfrm rot="5400000">
            <a:off x="2593182" y="1237456"/>
            <a:ext cx="501650" cy="503237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657225"/>
            <a:ext cx="1765300" cy="39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851920" y="1794902"/>
            <a:ext cx="5292080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  <a:p>
            <a:pPr lvl="1"/>
            <a:r>
              <a:rPr lang="hu-HU" altLang="ko-KR" dirty="0"/>
              <a:t>Második szint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851772" y="2947030"/>
            <a:ext cx="5292080" cy="4888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  <a:p>
            <a:pPr lvl="1"/>
            <a:r>
              <a:rPr lang="hu-HU" altLang="ko-KR" dirty="0"/>
              <a:t>Második szint</a:t>
            </a:r>
          </a:p>
        </p:txBody>
      </p:sp>
    </p:spTree>
    <p:extLst>
      <p:ext uri="{BB962C8B-B14F-4D97-AF65-F5344CB8AC3E}">
        <p14:creationId xmlns:p14="http://schemas.microsoft.com/office/powerpoint/2010/main" val="1207052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5799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" name="Rectangle 1"/>
          <p:cNvSpPr/>
          <p:nvPr userDrawn="1"/>
        </p:nvSpPr>
        <p:spPr>
          <a:xfrm>
            <a:off x="2116138" y="842963"/>
            <a:ext cx="4895850" cy="3457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6" name="Rectangle 4"/>
          <p:cNvSpPr/>
          <p:nvPr userDrawn="1"/>
        </p:nvSpPr>
        <p:spPr>
          <a:xfrm>
            <a:off x="2116138" y="0"/>
            <a:ext cx="4895850" cy="19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7" name="Rectangle 5"/>
          <p:cNvSpPr/>
          <p:nvPr userDrawn="1"/>
        </p:nvSpPr>
        <p:spPr>
          <a:xfrm>
            <a:off x="2116138" y="4948238"/>
            <a:ext cx="4895850" cy="1952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8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156075" y="1155700"/>
            <a:ext cx="815975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2116108" y="3049518"/>
            <a:ext cx="4896544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2116108" y="3625582"/>
            <a:ext cx="489654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964113"/>
            <a:ext cx="9144000" cy="179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14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hu-HU" altLang="ko-KR" dirty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596720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 Unicode MS" pitchFamily="34" charset="-128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1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70" r:id="rId11"/>
    <p:sldLayoutId id="2147483683" r:id="rId12"/>
    <p:sldLayoutId id="2147483684" r:id="rId13"/>
    <p:sldLayoutId id="2147483685" r:id="rId14"/>
    <p:sldLayoutId id="2147483686" r:id="rId15"/>
    <p:sldLayoutId id="2147483689" r:id="rId16"/>
    <p:sldLayoutId id="2147483690" r:id="rId17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 Unicode MS" pitchFamily="34" charset="-128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 Unicode MS" pitchFamily="34" charset="-128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 Unicode MS" pitchFamily="34" charset="-128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38538" y="915988"/>
            <a:ext cx="5292725" cy="10795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/>
              <a:t>VÁLLALATI MENTORING</a:t>
            </a:r>
            <a:endParaRPr lang="en-US" altLang="ko-KR" sz="3600" dirty="0"/>
          </a:p>
        </p:txBody>
      </p:sp>
      <p:sp>
        <p:nvSpPr>
          <p:cNvPr id="23555" name="Text Placeholder 3"/>
          <p:cNvSpPr>
            <a:spLocks noGrp="1"/>
          </p:cNvSpPr>
          <p:nvPr>
            <p:ph type="body" sz="quarter" idx="11"/>
          </p:nvPr>
        </p:nvSpPr>
        <p:spPr bwMode="auto">
          <a:xfrm>
            <a:off x="3005138" y="1995488"/>
            <a:ext cx="6013450" cy="4889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0"/>
              </a:spcBef>
            </a:pPr>
            <a:r>
              <a:rPr lang="hu-HU" sz="2000" b="1" smtClean="0">
                <a:cs typeface="Arial" charset="0"/>
              </a:rPr>
              <a:t>szerepe </a:t>
            </a:r>
          </a:p>
          <a:p>
            <a:pPr algn="ctr" eaLnBrk="1" hangingPunct="1">
              <a:spcBef>
                <a:spcPct val="0"/>
              </a:spcBef>
            </a:pPr>
            <a:r>
              <a:rPr lang="hu-HU" sz="2000" b="1" smtClean="0">
                <a:cs typeface="Arial" charset="0"/>
              </a:rPr>
              <a:t>a munkaerő beillesztésében és megtartásában</a:t>
            </a:r>
            <a:endParaRPr lang="en-US" altLang="ko-KR" sz="2000" b="1" smtClean="0">
              <a:cs typeface="Arial" charset="0"/>
            </a:endParaRPr>
          </a:p>
        </p:txBody>
      </p:sp>
      <p:sp>
        <p:nvSpPr>
          <p:cNvPr id="23556" name="Text Placeholder 3"/>
          <p:cNvSpPr txBox="1">
            <a:spLocks/>
          </p:cNvSpPr>
          <p:nvPr/>
        </p:nvSpPr>
        <p:spPr bwMode="auto">
          <a:xfrm>
            <a:off x="3562350" y="3795713"/>
            <a:ext cx="4897438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latinLnBrk="1">
              <a:buFont typeface="Arial" charset="0"/>
              <a:buNone/>
            </a:pPr>
            <a:r>
              <a:rPr lang="en-US" altLang="ko-KR" sz="2000" b="1">
                <a:solidFill>
                  <a:schemeClr val="bg1"/>
                </a:solidFill>
              </a:rPr>
              <a:t>Maczkó Nóra</a:t>
            </a:r>
          </a:p>
          <a:p>
            <a:pPr algn="ctr" latinLnBrk="1">
              <a:buFont typeface="Arial" charset="0"/>
              <a:buNone/>
            </a:pPr>
            <a:r>
              <a:rPr lang="en-US" altLang="ko-KR" sz="1200">
                <a:solidFill>
                  <a:schemeClr val="bg1"/>
                </a:solidFill>
              </a:rPr>
              <a:t>szervezetfejlesztési tanácsadó</a:t>
            </a:r>
            <a:r>
              <a:rPr lang="hu-HU" altLang="ko-KR" sz="1200">
                <a:solidFill>
                  <a:schemeClr val="bg1"/>
                </a:solidFill>
              </a:rPr>
              <a:t>, Improvers Group Mo.</a:t>
            </a:r>
            <a:endParaRPr lang="en-US" altLang="ko-KR" sz="1200">
              <a:solidFill>
                <a:schemeClr val="bg1"/>
              </a:solidFill>
            </a:endParaRPr>
          </a:p>
          <a:p>
            <a:pPr algn="ctr" latinLnBrk="1">
              <a:buFont typeface="Arial" charset="0"/>
              <a:buNone/>
            </a:pPr>
            <a:r>
              <a:rPr lang="en-US" altLang="ko-KR" sz="1200">
                <a:solidFill>
                  <a:schemeClr val="bg1"/>
                </a:solidFill>
              </a:rPr>
              <a:t>tréner, mentor</a:t>
            </a:r>
            <a:r>
              <a:rPr lang="hu-HU" altLang="ko-KR" sz="1200">
                <a:solidFill>
                  <a:schemeClr val="bg1"/>
                </a:solidFill>
              </a:rPr>
              <a:t>, Életet Segítő Alapítvány</a:t>
            </a:r>
          </a:p>
          <a:p>
            <a:pPr algn="ctr" latinLnBrk="1">
              <a:buFont typeface="Arial" charset="0"/>
              <a:buNone/>
            </a:pPr>
            <a:r>
              <a:rPr lang="hu-HU" altLang="ko-KR" sz="1200">
                <a:solidFill>
                  <a:schemeClr val="bg1"/>
                </a:solidFill>
              </a:rPr>
              <a:t>tréner, mentor, Skill Tréning</a:t>
            </a:r>
            <a:endParaRPr lang="en-US" altLang="ko-KR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48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2"/>
          <p:cNvSpPr txBox="1">
            <a:spLocks/>
          </p:cNvSpPr>
          <p:nvPr/>
        </p:nvSpPr>
        <p:spPr bwMode="auto">
          <a:xfrm>
            <a:off x="2123728" y="238919"/>
            <a:ext cx="538321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latinLnBrk="1"/>
            <a:r>
              <a:rPr lang="hu-H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Napirend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132138" y="1276350"/>
            <a:ext cx="5256212" cy="719138"/>
            <a:chOff x="3131840" y="1491630"/>
            <a:chExt cx="5256584" cy="576064"/>
          </a:xfrm>
        </p:grpSpPr>
        <p:sp>
          <p:nvSpPr>
            <p:cNvPr id="2" name="Rectangle 1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5400000">
              <a:off x="3204197" y="1419274"/>
              <a:ext cx="576064" cy="72077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132138" y="2139950"/>
            <a:ext cx="5256212" cy="720725"/>
            <a:chOff x="3131840" y="1491630"/>
            <a:chExt cx="5256584" cy="576064"/>
          </a:xfrm>
        </p:grpSpPr>
        <p:sp>
          <p:nvSpPr>
            <p:cNvPr id="18" name="Rectangle 17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19" name="Right Triangle 18"/>
            <p:cNvSpPr>
              <a:spLocks noChangeArrowheads="1"/>
            </p:cNvSpPr>
            <p:nvPr/>
          </p:nvSpPr>
          <p:spPr bwMode="auto">
            <a:xfrm rot="5400000">
              <a:off x="3204196" y="1419274"/>
              <a:ext cx="576064" cy="720776"/>
            </a:xfrm>
            <a:prstGeom prst="rtTriangle">
              <a:avLst/>
            </a:prstGeom>
            <a:solidFill>
              <a:srgbClr val="32AEB8"/>
            </a:solidFill>
            <a:ln w="25400" algn="ctr">
              <a:noFill/>
              <a:miter lim="800000"/>
              <a:headEnd/>
              <a:tailEnd/>
            </a:ln>
            <a:effectLst>
              <a:outerShdw sx="102000" sy="102000" algn="ctr" rotWithShape="0">
                <a:srgbClr val="000000">
                  <a:alpha val="39999"/>
                </a:srgbClr>
              </a:outerShdw>
            </a:effectLst>
          </p:spPr>
          <p:txBody>
            <a:bodyPr rot="10800000" vert="eaVert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121025" y="3051175"/>
            <a:ext cx="5256213" cy="720725"/>
            <a:chOff x="3131840" y="1491630"/>
            <a:chExt cx="5256584" cy="576064"/>
          </a:xfrm>
        </p:grpSpPr>
        <p:sp>
          <p:nvSpPr>
            <p:cNvPr id="21" name="Rectangle 20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22" name="Right Triangle 21"/>
            <p:cNvSpPr/>
            <p:nvPr/>
          </p:nvSpPr>
          <p:spPr>
            <a:xfrm rot="5400000">
              <a:off x="3204196" y="1419274"/>
              <a:ext cx="576064" cy="72077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3114675" y="3940175"/>
            <a:ext cx="5256213" cy="719138"/>
            <a:chOff x="3131840" y="1491630"/>
            <a:chExt cx="5256584" cy="576064"/>
          </a:xfrm>
        </p:grpSpPr>
        <p:sp>
          <p:nvSpPr>
            <p:cNvPr id="24" name="Rectangle 23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25" name="Right Triangle 24"/>
            <p:cNvSpPr/>
            <p:nvPr/>
          </p:nvSpPr>
          <p:spPr>
            <a:xfrm rot="5400000">
              <a:off x="3204196" y="1419274"/>
              <a:ext cx="576064" cy="720776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132138" y="1276350"/>
            <a:ext cx="53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2000" b="1">
                <a:solidFill>
                  <a:schemeClr val="bg1"/>
                </a:solidFill>
              </a:rPr>
              <a:t>01</a:t>
            </a:r>
            <a:endParaRPr lang="ko-KR" altLang="en-US" sz="2000" b="1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121025" y="2163763"/>
            <a:ext cx="531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2000" b="1">
                <a:solidFill>
                  <a:schemeClr val="bg1"/>
                </a:solidFill>
              </a:rPr>
              <a:t>02</a:t>
            </a:r>
            <a:endParaRPr lang="ko-KR" altLang="en-US" sz="2000" b="1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108325" y="3051175"/>
            <a:ext cx="53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2000" b="1">
                <a:solidFill>
                  <a:schemeClr val="bg1"/>
                </a:solidFill>
              </a:rPr>
              <a:t>03</a:t>
            </a:r>
            <a:endParaRPr lang="ko-KR" altLang="en-US" sz="2000" b="1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097213" y="3940175"/>
            <a:ext cx="53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2000" b="1">
                <a:solidFill>
                  <a:schemeClr val="bg1"/>
                </a:solidFill>
              </a:rPr>
              <a:t>04</a:t>
            </a:r>
            <a:endParaRPr lang="ko-KR" altLang="en-US" sz="2000" b="1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851275" y="1347788"/>
            <a:ext cx="4392613" cy="608012"/>
            <a:chOff x="3851840" y="1356248"/>
            <a:chExt cx="4392568" cy="608567"/>
          </a:xfrm>
        </p:grpSpPr>
        <p:sp>
          <p:nvSpPr>
            <p:cNvPr id="24596" name="TextBox 29"/>
            <p:cNvSpPr txBox="1">
              <a:spLocks noChangeArrowheads="1"/>
            </p:cNvSpPr>
            <p:nvPr/>
          </p:nvSpPr>
          <p:spPr bwMode="auto">
            <a:xfrm>
              <a:off x="3851840" y="1356248"/>
              <a:ext cx="4392568" cy="33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hu-HU" altLang="ko-KR" sz="1600" b="1" dirty="0">
                  <a:solidFill>
                    <a:srgbClr val="404040"/>
                  </a:solidFill>
                  <a:cs typeface="Arial" charset="0"/>
                </a:rPr>
                <a:t>M</a:t>
              </a:r>
              <a:r>
                <a:rPr lang="en-US" altLang="ko-KR" sz="1600" b="1" dirty="0" err="1">
                  <a:solidFill>
                    <a:srgbClr val="404040"/>
                  </a:solidFill>
                  <a:cs typeface="Arial" charset="0"/>
                </a:rPr>
                <a:t>unkaerőpiaci</a:t>
              </a:r>
              <a:r>
                <a:rPr lang="en-US" altLang="ko-KR" sz="1600" b="1" dirty="0">
                  <a:solidFill>
                    <a:srgbClr val="404040"/>
                  </a:solidFill>
                  <a:cs typeface="Arial" charset="0"/>
                </a:rPr>
                <a:t> </a:t>
              </a:r>
              <a:r>
                <a:rPr lang="en-US" altLang="ko-KR" sz="1600" b="1" dirty="0" err="1">
                  <a:solidFill>
                    <a:srgbClr val="404040"/>
                  </a:solidFill>
                  <a:cs typeface="Arial" charset="0"/>
                </a:rPr>
                <a:t>kitekintés</a:t>
              </a:r>
              <a:endParaRPr lang="ko-KR" altLang="en-US" sz="1600" b="1" dirty="0">
                <a:solidFill>
                  <a:srgbClr val="404040"/>
                </a:solidFill>
                <a:cs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851840" y="1626369"/>
              <a:ext cx="4392568" cy="3384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Fluktuáció és egyéb kihívások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3851275" y="2251074"/>
            <a:ext cx="4392613" cy="608429"/>
            <a:chOff x="3851840" y="1356248"/>
            <a:chExt cx="4392568" cy="608984"/>
          </a:xfrm>
        </p:grpSpPr>
        <p:sp>
          <p:nvSpPr>
            <p:cNvPr id="37" name="TextBox 36"/>
            <p:cNvSpPr txBox="1"/>
            <p:nvPr/>
          </p:nvSpPr>
          <p:spPr>
            <a:xfrm>
              <a:off x="3851840" y="1356248"/>
              <a:ext cx="4392568" cy="3384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Belső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mentori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rendszerek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kiépítése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851840" y="1626369"/>
              <a:ext cx="4392568" cy="3388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Alapelvek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kritériumok, </a:t>
              </a:r>
              <a:r>
                <a:rPr lang="hu-HU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szempontok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3841750" y="3119438"/>
            <a:ext cx="4475163" cy="623887"/>
            <a:chOff x="3851206" y="1342268"/>
            <a:chExt cx="4393203" cy="571580"/>
          </a:xfrm>
        </p:grpSpPr>
        <p:sp>
          <p:nvSpPr>
            <p:cNvPr id="40" name="TextBox 39"/>
            <p:cNvSpPr txBox="1"/>
            <p:nvPr/>
          </p:nvSpPr>
          <p:spPr>
            <a:xfrm>
              <a:off x="3851206" y="1342268"/>
              <a:ext cx="4393203" cy="3097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Külső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mentori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szolgáltatások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51206" y="1604061"/>
              <a:ext cx="4393203" cy="3097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Mikor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praktikus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külsős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mentort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hívni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?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3851275" y="4038600"/>
            <a:ext cx="4392613" cy="608013"/>
            <a:chOff x="3851840" y="1356248"/>
            <a:chExt cx="4392568" cy="608567"/>
          </a:xfrm>
        </p:grpSpPr>
        <p:sp>
          <p:nvSpPr>
            <p:cNvPr id="43" name="TextBox 42"/>
            <p:cNvSpPr txBox="1"/>
            <p:nvPr/>
          </p:nvSpPr>
          <p:spPr>
            <a:xfrm>
              <a:off x="3851840" y="1356248"/>
              <a:ext cx="4392568" cy="3384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Gyakorlati tapasztalatok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51840" y="1626369"/>
              <a:ext cx="4392568" cy="3384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Kérdések?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837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err="1"/>
              <a:t>Munkaerőpiaci</a:t>
            </a:r>
            <a:r>
              <a:rPr lang="en-US" altLang="ko-KR" dirty="0"/>
              <a:t> </a:t>
            </a:r>
            <a:r>
              <a:rPr lang="en-US" altLang="ko-KR" dirty="0" err="1"/>
              <a:t>kitekintés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700088"/>
            <a:ext cx="9144000" cy="287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altLang="ko-KR" dirty="0" smtClean="0"/>
              <a:t>Aktualitások </a:t>
            </a:r>
            <a:r>
              <a:rPr lang="hu-HU" altLang="ko-KR" dirty="0" smtClean="0">
                <a:sym typeface="Wingdings" panose="05000000000000000000" pitchFamily="2" charset="2"/>
              </a:rPr>
              <a:t> Kihívások</a:t>
            </a:r>
            <a:endParaRPr lang="en-US" altLang="ko-KR" dirty="0"/>
          </a:p>
        </p:txBody>
      </p:sp>
      <p:sp>
        <p:nvSpPr>
          <p:cNvPr id="6" name="Rectangle 5"/>
          <p:cNvSpPr/>
          <p:nvPr/>
        </p:nvSpPr>
        <p:spPr>
          <a:xfrm>
            <a:off x="0" y="1131888"/>
            <a:ext cx="9144000" cy="34559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600" dirty="0"/>
          </a:p>
        </p:txBody>
      </p:sp>
      <p:sp>
        <p:nvSpPr>
          <p:cNvPr id="7" name="Oval 6"/>
          <p:cNvSpPr/>
          <p:nvPr/>
        </p:nvSpPr>
        <p:spPr>
          <a:xfrm>
            <a:off x="652463" y="1717675"/>
            <a:ext cx="576262" cy="5762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635000" y="2716213"/>
            <a:ext cx="576263" cy="5762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617538" y="3724275"/>
            <a:ext cx="574675" cy="5762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300163" y="1539875"/>
            <a:ext cx="2665412" cy="868363"/>
            <a:chOff x="803640" y="3362835"/>
            <a:chExt cx="2059657" cy="867160"/>
          </a:xfrm>
        </p:grpSpPr>
        <p:sp>
          <p:nvSpPr>
            <p:cNvPr id="25633" name="TextBox 11"/>
            <p:cNvSpPr txBox="1">
              <a:spLocks noChangeArrowheads="1"/>
            </p:cNvSpPr>
            <p:nvPr/>
          </p:nvSpPr>
          <p:spPr bwMode="auto">
            <a:xfrm>
              <a:off x="803640" y="3646132"/>
              <a:ext cx="2059657" cy="583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600">
                  <a:solidFill>
                    <a:schemeClr val="bg1"/>
                  </a:solidFill>
                </a:rPr>
                <a:t>Már nem csak a toborzás</a:t>
              </a:r>
              <a:r>
                <a:rPr lang="hu-HU" altLang="ko-KR" sz="1600">
                  <a:solidFill>
                    <a:schemeClr val="bg1"/>
                  </a:solidFill>
                </a:rPr>
                <a:t>, </a:t>
              </a:r>
              <a:r>
                <a:rPr lang="en-US" altLang="ko-KR" sz="1600">
                  <a:solidFill>
                    <a:schemeClr val="bg1"/>
                  </a:solidFill>
                </a:rPr>
                <a:t> a megtartás is</a:t>
              </a:r>
              <a:r>
                <a:rPr lang="hu-HU" altLang="ko-KR" sz="1600">
                  <a:solidFill>
                    <a:schemeClr val="bg1"/>
                  </a:solidFill>
                </a:rPr>
                <a:t> kihívás</a:t>
              </a:r>
              <a:endParaRPr lang="ko-KR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25634" name="TextBox 12"/>
            <p:cNvSpPr txBox="1">
              <a:spLocks noChangeArrowheads="1"/>
            </p:cNvSpPr>
            <p:nvPr/>
          </p:nvSpPr>
          <p:spPr bwMode="auto">
            <a:xfrm>
              <a:off x="803640" y="3362835"/>
              <a:ext cx="2059657" cy="338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sz="1600" b="1" u="sng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Növekvő fluktuáció</a:t>
              </a:r>
              <a:endParaRPr lang="ko-KR" altLang="en-US" sz="1600" b="1" u="sng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298575" y="2555875"/>
            <a:ext cx="3027363" cy="896937"/>
            <a:chOff x="803640" y="3362835"/>
            <a:chExt cx="2059657" cy="815129"/>
          </a:xfrm>
        </p:grpSpPr>
        <p:sp>
          <p:nvSpPr>
            <p:cNvPr id="25631" name="TextBox 14"/>
            <p:cNvSpPr txBox="1">
              <a:spLocks noChangeArrowheads="1"/>
            </p:cNvSpPr>
            <p:nvPr/>
          </p:nvSpPr>
          <p:spPr bwMode="auto">
            <a:xfrm>
              <a:off x="803640" y="3646554"/>
              <a:ext cx="2059657" cy="531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>
                <a:buClr>
                  <a:srgbClr val="000033"/>
                </a:buClr>
              </a:pPr>
              <a:r>
                <a:rPr lang="en-US" sz="1600" dirty="0" err="1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Szakképzettség</a:t>
              </a:r>
              <a:r>
                <a:rPr lang="en-US" sz="1600" dirty="0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vagy</a:t>
              </a:r>
              <a:r>
                <a:rPr lang="hu-HU" sz="1600" dirty="0" smtClean="0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 releváns</a:t>
              </a:r>
              <a:r>
                <a:rPr lang="en-US" sz="1600" dirty="0" smtClean="0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/>
              </a:r>
              <a:br>
                <a:rPr lang="en-US" sz="1600" dirty="0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</a:br>
              <a:r>
                <a:rPr lang="en-US" sz="1600" dirty="0" err="1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tapasztalat</a:t>
              </a:r>
              <a:r>
                <a:rPr lang="en-US" sz="1600" dirty="0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hián</a:t>
              </a:r>
              <a:r>
                <a:rPr lang="hu-HU" sz="1600" dirty="0">
                  <a:solidFill>
                    <a:schemeClr val="bg1"/>
                  </a:solidFill>
                  <a:latin typeface="Source Sans Pro Semibold"/>
                  <a:cs typeface="DejaVu Sans" pitchFamily="34" charset="0"/>
                </a:rPr>
                <a:t>ya is korlát</a:t>
              </a:r>
              <a:endParaRPr lang="ko-KR" altLang="en-US" sz="1600" dirty="0">
                <a:solidFill>
                  <a:schemeClr val="bg1"/>
                </a:solidFill>
                <a:ea typeface="Gulim" pitchFamily="34" charset="-127"/>
                <a:cs typeface="Arial" charset="0"/>
              </a:endParaRPr>
            </a:p>
          </p:txBody>
        </p:sp>
        <p:sp>
          <p:nvSpPr>
            <p:cNvPr id="25632" name="TextBox 15"/>
            <p:cNvSpPr txBox="1">
              <a:spLocks noChangeArrowheads="1"/>
            </p:cNvSpPr>
            <p:nvPr/>
          </p:nvSpPr>
          <p:spPr bwMode="auto">
            <a:xfrm>
              <a:off x="803640" y="3362835"/>
              <a:ext cx="2059657" cy="305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600" b="1" u="sng" dirty="0" err="1">
                  <a:solidFill>
                    <a:schemeClr val="bg1"/>
                  </a:solidFill>
                </a:rPr>
                <a:t>Kevés</a:t>
              </a:r>
              <a:r>
                <a:rPr lang="en-US" altLang="ko-KR" sz="1600" b="1" u="sng" dirty="0">
                  <a:solidFill>
                    <a:schemeClr val="bg1"/>
                  </a:solidFill>
                </a:rPr>
                <a:t> </a:t>
              </a:r>
              <a:r>
                <a:rPr lang="en-US" altLang="ko-KR" sz="1600" b="1" u="sng" dirty="0" err="1">
                  <a:solidFill>
                    <a:schemeClr val="bg1"/>
                  </a:solidFill>
                </a:rPr>
                <a:t>megfelelő</a:t>
              </a:r>
              <a:r>
                <a:rPr lang="en-US" altLang="ko-KR" sz="1600" b="1" u="sng" dirty="0">
                  <a:solidFill>
                    <a:schemeClr val="bg1"/>
                  </a:solidFill>
                </a:rPr>
                <a:t> </a:t>
              </a:r>
              <a:r>
                <a:rPr lang="en-US" altLang="ko-KR" sz="1600" b="1" u="sng" dirty="0" err="1">
                  <a:solidFill>
                    <a:schemeClr val="bg1"/>
                  </a:solidFill>
                </a:rPr>
                <a:t>munkaerő</a:t>
              </a:r>
              <a:endParaRPr lang="ko-KR" altLang="en-US" sz="1600" b="1" u="sng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338263" y="3546475"/>
            <a:ext cx="3000375" cy="868363"/>
            <a:chOff x="803640" y="3362835"/>
            <a:chExt cx="2059657" cy="867583"/>
          </a:xfrm>
        </p:grpSpPr>
        <p:sp>
          <p:nvSpPr>
            <p:cNvPr id="25629" name="TextBox 17"/>
            <p:cNvSpPr txBox="1">
              <a:spLocks noChangeArrowheads="1"/>
            </p:cNvSpPr>
            <p:nvPr/>
          </p:nvSpPr>
          <p:spPr bwMode="auto">
            <a:xfrm>
              <a:off x="803640" y="3646555"/>
              <a:ext cx="2059657" cy="583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600">
                  <a:solidFill>
                    <a:schemeClr val="bg1"/>
                  </a:solidFill>
                </a:rPr>
                <a:t>Egyes szakmákban akár </a:t>
              </a:r>
            </a:p>
            <a:p>
              <a:pPr latinLnBrk="1"/>
              <a:r>
                <a:rPr lang="en-US" altLang="ko-KR" sz="1600">
                  <a:solidFill>
                    <a:schemeClr val="bg1"/>
                  </a:solidFill>
                </a:rPr>
                <a:t>6-12 hónapra is nyúlhat</a:t>
              </a:r>
              <a:endParaRPr lang="ko-KR" altLang="en-US" sz="1600">
                <a:solidFill>
                  <a:schemeClr val="bg1"/>
                </a:solidFill>
                <a:ea typeface="Gulim" pitchFamily="34" charset="-127"/>
              </a:endParaRPr>
            </a:p>
          </p:txBody>
        </p:sp>
        <p:sp>
          <p:nvSpPr>
            <p:cNvPr id="25630" name="TextBox 18"/>
            <p:cNvSpPr txBox="1">
              <a:spLocks noChangeArrowheads="1"/>
            </p:cNvSpPr>
            <p:nvPr/>
          </p:nvSpPr>
          <p:spPr bwMode="auto">
            <a:xfrm>
              <a:off x="803640" y="3362835"/>
              <a:ext cx="2059657" cy="336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600" b="1" u="sng">
                  <a:solidFill>
                    <a:schemeClr val="bg1"/>
                  </a:solidFill>
                </a:rPr>
                <a:t>Hosszú betanulási időszak</a:t>
              </a:r>
              <a:endParaRPr lang="ko-KR" altLang="en-US" sz="1600" b="1" u="sng">
                <a:solidFill>
                  <a:schemeClr val="bg1"/>
                </a:solidFill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5248275" y="1716088"/>
            <a:ext cx="576263" cy="5762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5230813" y="2724150"/>
            <a:ext cx="576262" cy="5762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5213350" y="3732213"/>
            <a:ext cx="576263" cy="5762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909107" y="1673466"/>
            <a:ext cx="2738438" cy="658241"/>
            <a:chOff x="803640" y="3362835"/>
            <a:chExt cx="2059657" cy="582364"/>
          </a:xfrm>
        </p:grpSpPr>
        <p:sp>
          <p:nvSpPr>
            <p:cNvPr id="25627" name="TextBox 23"/>
            <p:cNvSpPr txBox="1">
              <a:spLocks noChangeArrowheads="1"/>
            </p:cNvSpPr>
            <p:nvPr/>
          </p:nvSpPr>
          <p:spPr bwMode="auto">
            <a:xfrm>
              <a:off x="803640" y="3645671"/>
              <a:ext cx="2059657" cy="299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hu-HU" altLang="ko-KR" sz="1600" dirty="0" err="1">
                  <a:solidFill>
                    <a:schemeClr val="bg1"/>
                  </a:solidFill>
                </a:rPr>
                <a:t>Employer</a:t>
              </a:r>
              <a:r>
                <a:rPr lang="hu-HU" altLang="ko-KR" sz="1600" dirty="0">
                  <a:solidFill>
                    <a:schemeClr val="bg1"/>
                  </a:solidFill>
                </a:rPr>
                <a:t> </a:t>
              </a:r>
              <a:r>
                <a:rPr lang="hu-HU" altLang="ko-KR" sz="1600" dirty="0" err="1" smtClean="0">
                  <a:solidFill>
                    <a:schemeClr val="bg1"/>
                  </a:solidFill>
                </a:rPr>
                <a:t>branding</a:t>
              </a:r>
              <a:endParaRPr lang="hu-HU" altLang="ko-KR" sz="16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25628" name="TextBox 24"/>
            <p:cNvSpPr txBox="1">
              <a:spLocks noChangeArrowheads="1"/>
            </p:cNvSpPr>
            <p:nvPr/>
          </p:nvSpPr>
          <p:spPr bwMode="auto">
            <a:xfrm>
              <a:off x="803640" y="3362835"/>
              <a:ext cx="2059657" cy="297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hu-HU" altLang="ko-KR" sz="1600" b="1" u="sng">
                  <a:solidFill>
                    <a:schemeClr val="bg1"/>
                  </a:solidFill>
                </a:rPr>
                <a:t>Beillesztés, megtartás</a:t>
              </a:r>
              <a:endParaRPr lang="ko-KR" altLang="en-US" sz="1600" b="1" u="sng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5895975" y="2547938"/>
            <a:ext cx="3463925" cy="1112837"/>
            <a:chOff x="803640" y="3362835"/>
            <a:chExt cx="2212041" cy="1115141"/>
          </a:xfrm>
        </p:grpSpPr>
        <p:sp>
          <p:nvSpPr>
            <p:cNvPr id="25625" name="TextBox 26"/>
            <p:cNvSpPr txBox="1">
              <a:spLocks noChangeArrowheads="1"/>
            </p:cNvSpPr>
            <p:nvPr/>
          </p:nvSpPr>
          <p:spPr bwMode="auto">
            <a:xfrm>
              <a:off x="803640" y="3645808"/>
              <a:ext cx="2059657" cy="83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hu-HU" altLang="ko-KR" sz="1600">
                  <a:solidFill>
                    <a:schemeClr val="bg1"/>
                  </a:solidFill>
                </a:rPr>
                <a:t>Szakismeret átadása</a:t>
              </a:r>
            </a:p>
            <a:p>
              <a:pPr latinLnBrk="1"/>
              <a:r>
                <a:rPr lang="hu-HU" altLang="ko-KR" sz="1600">
                  <a:solidFill>
                    <a:schemeClr val="bg1"/>
                  </a:solidFill>
                </a:rPr>
                <a:t>Készségfejlesztés, felzárkóztatás</a:t>
              </a:r>
            </a:p>
          </p:txBody>
        </p:sp>
        <p:sp>
          <p:nvSpPr>
            <p:cNvPr id="25626" name="TextBox 27"/>
            <p:cNvSpPr txBox="1">
              <a:spLocks noChangeArrowheads="1"/>
            </p:cNvSpPr>
            <p:nvPr/>
          </p:nvSpPr>
          <p:spPr bwMode="auto">
            <a:xfrm>
              <a:off x="803640" y="3362835"/>
              <a:ext cx="2212041" cy="339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hu-HU" altLang="ko-KR" sz="1600" b="1" u="sng" dirty="0">
                  <a:solidFill>
                    <a:schemeClr val="bg1"/>
                  </a:solidFill>
                </a:rPr>
                <a:t>Tudásmenedzsment</a:t>
              </a:r>
              <a:endParaRPr lang="ko-KR" altLang="en-US" sz="1600" b="1" u="sng" dirty="0">
                <a:solidFill>
                  <a:schemeClr val="bg1"/>
                </a:solidFill>
                <a:ea typeface="Gulim" pitchFamily="34" charset="-127"/>
              </a:endParaRP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5895975" y="3556002"/>
            <a:ext cx="3279775" cy="1052160"/>
            <a:chOff x="803640" y="3362835"/>
            <a:chExt cx="2059657" cy="1052594"/>
          </a:xfrm>
        </p:grpSpPr>
        <p:sp>
          <p:nvSpPr>
            <p:cNvPr id="25623" name="TextBox 29"/>
            <p:cNvSpPr txBox="1">
              <a:spLocks noChangeArrowheads="1"/>
            </p:cNvSpPr>
            <p:nvPr/>
          </p:nvSpPr>
          <p:spPr bwMode="auto">
            <a:xfrm>
              <a:off x="803640" y="3645671"/>
              <a:ext cx="2059657" cy="769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hu-HU" altLang="ko-KR" sz="1600" dirty="0">
                  <a:solidFill>
                    <a:schemeClr val="bg1"/>
                  </a:solidFill>
                </a:rPr>
                <a:t>Le kell rövidíteni az </a:t>
              </a:r>
              <a:r>
                <a:rPr lang="hu-HU" altLang="ko-KR" sz="1600" dirty="0" err="1">
                  <a:solidFill>
                    <a:schemeClr val="bg1"/>
                  </a:solidFill>
                </a:rPr>
                <a:t>onboardingot</a:t>
              </a:r>
              <a:r>
                <a:rPr lang="hu-HU" altLang="ko-KR" sz="1600" dirty="0">
                  <a:solidFill>
                    <a:schemeClr val="bg1"/>
                  </a:solidFill>
                </a:rPr>
                <a:t>!</a:t>
              </a:r>
            </a:p>
            <a:p>
              <a:pPr latinLnBrk="1"/>
              <a:r>
                <a:rPr lang="hu-HU" altLang="ko-KR" sz="1600" dirty="0" smtClean="0">
                  <a:solidFill>
                    <a:schemeClr val="bg1"/>
                  </a:solidFill>
                </a:rPr>
                <a:t>Fókusz a szereptisztázáson </a:t>
              </a:r>
              <a:br>
                <a:rPr lang="hu-HU" altLang="ko-KR" sz="1600" dirty="0" smtClean="0">
                  <a:solidFill>
                    <a:schemeClr val="bg1"/>
                  </a:solidFill>
                </a:rPr>
              </a:br>
              <a:endParaRPr lang="hu-HU" altLang="ko-KR" sz="1200" dirty="0">
                <a:solidFill>
                  <a:schemeClr val="bg1"/>
                </a:solidFill>
              </a:endParaRPr>
            </a:p>
          </p:txBody>
        </p:sp>
        <p:sp>
          <p:nvSpPr>
            <p:cNvPr id="25624" name="TextBox 30"/>
            <p:cNvSpPr txBox="1">
              <a:spLocks noChangeArrowheads="1"/>
            </p:cNvSpPr>
            <p:nvPr/>
          </p:nvSpPr>
          <p:spPr bwMode="auto">
            <a:xfrm>
              <a:off x="803640" y="3362835"/>
              <a:ext cx="2059657" cy="338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hu-HU" altLang="ko-KR" sz="1600" b="1" u="sng">
                  <a:solidFill>
                    <a:schemeClr val="bg1"/>
                  </a:solidFill>
                </a:rPr>
                <a:t>Generációs különbségek</a:t>
              </a:r>
              <a:endParaRPr lang="ko-KR" altLang="en-US" sz="1600" b="1" u="sng">
                <a:solidFill>
                  <a:schemeClr val="bg1"/>
                </a:solidFill>
                <a:ea typeface="Gulim" pitchFamily="34" charset="-127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554538" y="1654175"/>
            <a:ext cx="34925" cy="2700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6642" name="TextBox 32"/>
          <p:cNvSpPr txBox="1">
            <a:spLocks noChangeArrowheads="1"/>
          </p:cNvSpPr>
          <p:nvPr/>
        </p:nvSpPr>
        <p:spPr bwMode="auto">
          <a:xfrm>
            <a:off x="619125" y="1782763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accent1"/>
                </a:solidFill>
              </a:rPr>
              <a:t>01</a:t>
            </a:r>
            <a:endParaRPr lang="ko-KR" altLang="en-US" sz="2400" b="1">
              <a:solidFill>
                <a:schemeClr val="accent1"/>
              </a:solidFill>
            </a:endParaRPr>
          </a:p>
        </p:txBody>
      </p:sp>
      <p:sp>
        <p:nvSpPr>
          <p:cNvPr id="26643" name="TextBox 33"/>
          <p:cNvSpPr txBox="1">
            <a:spLocks noChangeArrowheads="1"/>
          </p:cNvSpPr>
          <p:nvPr/>
        </p:nvSpPr>
        <p:spPr bwMode="auto">
          <a:xfrm>
            <a:off x="584200" y="2773363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accent1"/>
                </a:solidFill>
              </a:rPr>
              <a:t>02</a:t>
            </a:r>
            <a:endParaRPr lang="ko-KR" altLang="en-US" sz="2400" b="1">
              <a:solidFill>
                <a:schemeClr val="accent1"/>
              </a:solidFill>
            </a:endParaRPr>
          </a:p>
        </p:txBody>
      </p:sp>
      <p:sp>
        <p:nvSpPr>
          <p:cNvPr id="26644" name="TextBox 34"/>
          <p:cNvSpPr txBox="1">
            <a:spLocks noChangeArrowheads="1"/>
          </p:cNvSpPr>
          <p:nvPr/>
        </p:nvSpPr>
        <p:spPr bwMode="auto">
          <a:xfrm>
            <a:off x="584200" y="3781425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accent1"/>
                </a:solidFill>
              </a:rPr>
              <a:t>03</a:t>
            </a:r>
            <a:endParaRPr lang="ko-KR" altLang="en-US" sz="2400" b="1">
              <a:solidFill>
                <a:schemeClr val="accent1"/>
              </a:solidFill>
            </a:endParaRPr>
          </a:p>
        </p:txBody>
      </p:sp>
      <p:sp>
        <p:nvSpPr>
          <p:cNvPr id="26645" name="TextBox 35"/>
          <p:cNvSpPr txBox="1">
            <a:spLocks noChangeArrowheads="1"/>
          </p:cNvSpPr>
          <p:nvPr/>
        </p:nvSpPr>
        <p:spPr bwMode="auto">
          <a:xfrm>
            <a:off x="5218113" y="1779588"/>
            <a:ext cx="642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hu-HU" altLang="ko-KR" sz="2400" b="1">
                <a:solidFill>
                  <a:schemeClr val="accent1"/>
                </a:solidFill>
                <a:sym typeface="Wingdings" pitchFamily="2" charset="2"/>
              </a:rPr>
              <a:t></a:t>
            </a:r>
            <a:endParaRPr lang="ko-KR" altLang="en-US" sz="2400" b="1">
              <a:solidFill>
                <a:schemeClr val="accent1"/>
              </a:solidFill>
            </a:endParaRPr>
          </a:p>
        </p:txBody>
      </p:sp>
      <p:sp>
        <p:nvSpPr>
          <p:cNvPr id="26646" name="TextBox 36"/>
          <p:cNvSpPr txBox="1">
            <a:spLocks noChangeArrowheads="1"/>
          </p:cNvSpPr>
          <p:nvPr/>
        </p:nvSpPr>
        <p:spPr bwMode="auto">
          <a:xfrm>
            <a:off x="5181600" y="2779713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hu-HU" altLang="ko-KR" sz="2400" b="1">
                <a:solidFill>
                  <a:schemeClr val="accent1"/>
                </a:solidFill>
                <a:sym typeface="Wingdings" pitchFamily="2" charset="2"/>
              </a:rPr>
              <a:t></a:t>
            </a:r>
            <a:endParaRPr lang="ko-KR" altLang="en-US" sz="2400" b="1">
              <a:solidFill>
                <a:schemeClr val="accent1"/>
              </a:solidFill>
            </a:endParaRPr>
          </a:p>
        </p:txBody>
      </p:sp>
      <p:sp>
        <p:nvSpPr>
          <p:cNvPr id="26647" name="TextBox 37"/>
          <p:cNvSpPr txBox="1">
            <a:spLocks noChangeArrowheads="1"/>
          </p:cNvSpPr>
          <p:nvPr/>
        </p:nvSpPr>
        <p:spPr bwMode="auto">
          <a:xfrm>
            <a:off x="5181600" y="3787775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hu-HU" altLang="ko-KR" sz="2400" b="1">
                <a:solidFill>
                  <a:schemeClr val="accent1"/>
                </a:solidFill>
                <a:sym typeface="Wingdings" pitchFamily="2" charset="2"/>
              </a:rPr>
              <a:t></a:t>
            </a:r>
            <a:endParaRPr lang="ko-KR" altLang="en-US" sz="24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14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0" grpId="0" animBg="1"/>
      <p:bldP spid="21" grpId="0" animBg="1"/>
      <p:bldP spid="22" grpId="0" animBg="1"/>
      <p:bldP spid="26642" grpId="0"/>
      <p:bldP spid="26643" grpId="0"/>
      <p:bldP spid="26644" grpId="0"/>
      <p:bldP spid="26645" grpId="0"/>
      <p:bldP spid="26646" grpId="0"/>
      <p:bldP spid="266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123825"/>
            <a:ext cx="9144000" cy="576263"/>
          </a:xfrm>
          <a:prstGeom prst="rect">
            <a:avLst/>
          </a:prstGeom>
        </p:spPr>
        <p:txBody>
          <a:bodyPr anchor="ctr"/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Miért mondanak fel a munkavállalók?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700088"/>
            <a:ext cx="9144000" cy="287337"/>
          </a:xfrm>
          <a:prstGeom prst="rect">
            <a:avLst/>
          </a:prstGeom>
        </p:spPr>
        <p:txBody>
          <a:bodyPr anchor="ctr"/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hu-HU" sz="1600" dirty="0"/>
              <a:t>HR </a:t>
            </a:r>
            <a:r>
              <a:rPr lang="hu-HU" sz="1600" dirty="0" err="1"/>
              <a:t>Evolution</a:t>
            </a:r>
            <a:r>
              <a:rPr lang="hu-HU" sz="1600" dirty="0"/>
              <a:t> Group reprezentatív kutatása (&lt; 5 000 fő), 2017/2018</a:t>
            </a:r>
            <a:r>
              <a:rPr lang="hu-HU" sz="1600" dirty="0" smtClean="0"/>
              <a:t>.</a:t>
            </a:r>
            <a:endParaRPr lang="en-US" sz="16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71921432"/>
              </p:ext>
            </p:extLst>
          </p:nvPr>
        </p:nvGraphicFramePr>
        <p:xfrm>
          <a:off x="342761" y="1264151"/>
          <a:ext cx="4070351" cy="3534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118580023"/>
              </p:ext>
            </p:extLst>
          </p:nvPr>
        </p:nvGraphicFramePr>
        <p:xfrm>
          <a:off x="4788024" y="1264151"/>
          <a:ext cx="4145104" cy="3516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 smtClean="0"/>
              <a:t>Távozó munkatársak </a:t>
            </a:r>
            <a:r>
              <a:rPr lang="hu-HU" dirty="0" smtClean="0"/>
              <a:t>pótlásának </a:t>
            </a:r>
            <a:r>
              <a:rPr lang="hu-HU" dirty="0" err="1" smtClean="0"/>
              <a:t>ktg-ei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u-HU" dirty="0"/>
              <a:t>BDO Magyarország </a:t>
            </a:r>
            <a:r>
              <a:rPr lang="hu-HU" dirty="0" smtClean="0"/>
              <a:t>és </a:t>
            </a:r>
            <a:r>
              <a:rPr lang="hu-HU" dirty="0" err="1"/>
              <a:t>Blooment</a:t>
            </a:r>
            <a:r>
              <a:rPr lang="hu-HU" dirty="0"/>
              <a:t> </a:t>
            </a:r>
            <a:r>
              <a:rPr lang="hu-HU" dirty="0" smtClean="0"/>
              <a:t>Alapítvány felmérése, 2017</a:t>
            </a:r>
            <a:endParaRPr lang="hu-HU" dirty="0"/>
          </a:p>
        </p:txBody>
      </p:sp>
      <p:sp>
        <p:nvSpPr>
          <p:cNvPr id="4" name="AutoShape 2" descr="data:image/png;base64,iVBORw0KGgoAAAANSUhEUgAAAlwAAADGCAIAAACIHMnrAAAgAElEQVR4nOydd1hj15n/ZTu2N3Gc5ho7sRMntpM4romzafvsPvvLs8nasYcZhip6R/Tey9CGNlQBAtFB9N57EQgBoqrQexEdBKKov78/DqMlDGN7xsyAxvfz3IdHXJ17dW4593vecs7FAQYGBsZd2NzclMlkF1uHra0tkUh0sXXg8XiHh4cXWwc+n8/n8y+2DkdHRzs7OxdbB7FYvLW19eD2j3twu8bAwFB0LlwRL08dLrwaWB1OVuPB7RwTRQwMDAwMjGMwUcTAwMDAwDgGE0UMDAwMDIxjMFHEwMDAwMA4BhNFDAwMDAyMYzBRvESsrq6urKycy674fP7c3Ny57OrrIxKJZmZmxGLxRVfkmLm5ub29vYuuBQYGxmVEgUWxtbX15s2bQUFBQUFBvr6+ycnJFzuYKScnp6mp6b4339zctLCw6OrqQv9SqdScnBz0uaSkpKam5m4bTk1NJSQk7O/vy9dIpdKAgIDk5OQ7C0skkq2trS9IaJbJZCkpKQMDA/d5GGeRlZXl5eUlFArP/La/vz8pKenUt21tbfLDl1NfX5+Xl3fyw+rqalxc3NLSEiqwt7d38jycCZ1OJxAI59X5wMDAeMRQYFGMjo42NTVtbW1tbW1tampiMBgSieQC62NjY0MkEu97876+vpKSEvm/ycnJNjY26LOXl1doaOjdNuzq6lJXVz85mnVzczMlJeXMLkJFRYWHh8cXVEMmk+nr61dUVNzzAdyd1NTU1dXVu307MDBw69ato6OjkyuTkpLkhy+npKQkNTUVACoqKhISEgBgYmJCWVmZzWYDgFAotLGx6e3t/eLKFBcX9/f339+BYFwqdnd3Jycnz2XImlQqHR8fv8Dh+ZOTk7u7u2d+tbe3NzExIZVKH3KV7sbExMSj7WhRYFEkEokhISF3rp+dnR0eHp6fn6dSqdvb2xMTE3Kx3NvbO9WKeDzexsbGwcHB4OAg8jeur68PDAysra2hAjMzM/IH+srKysLCAgAsLy8fHh7Oz88PDAzI1cjNzY1MJgOATCZjs9k8Hg+VHBwcZLFYqL3xeLyJiQl5Bbhc7sLCgkQiWVhYGBgYmJqakitZVlaWm5sb+hwUFBQTE4M+b25uMpnMoaGhzc1NtKa3t9fQ0HB7exv9KxQKmUzmyMiIQCA4dWZ2dnb8/PyMjY37+/tnZ2fRSj6fPzg4ODIygtybMpnM2tq6pKRkZGRkZGTkZD9jd3d3aGhIvlImk83NzW1tbS0tLQ0PD4+Ojg4ODg4ODg4NDY2OjqJmvLu7y2azh4eH5bUFgLW1tYGBgZmZGalUur6+zmKx5GdbTkZGhvzwJycn5bbg6upqf38/l8uVf6Wrqzs2NgYADAbj6tWr2dnZQ0NDBwcHAIDO6uLiovwo0CWTbw4AEomEzWaPjY0xmcyenh608vDwcHh4mMlkov08GrDZ7Bs3bvj5+fn5+fn4+AQHB3+pVf1A6ejoSEpKum+nulgsDgwMJJFISC0WFxcjIyPRbdbU1JSenn43sTw6OiISiagjJaekpMTJyenOE1JWVnayq/rFbG1t3d8ppVKpBAJhfX1dKBSur6+frLlEIgkJCYmJiblbj7++vj41NfXUt0VFRcXFxadKVldXUygUAKioqEAfZmZmIiMj5WK8sbFxqm96J62trRYWFhsbG/d4iIqEAotiXFzczZs3T66RSqV5eXkGBgaOjo4aGhoBAQFLS0v6+vp0Oh0VIJFILi4uJ/tc7e3tFhYWt27dcnJyMjAwiI2NDQwMtLW11dPTGx4eBgBzc3MSiYQKR0dHIzMrKCjI1tbWx8fH0tLS2NgYqambm1tKSgoAkMlkc3Pzra2tnZ0dJycnNzc3a2trZ2fnzc3N+fl5NTW10dFRAJBIJLa2tgUFBSsrK7a2tm5ubpaWlr6+vmgWpTNFUSwWh4aG2traurq6mpqaDg4Owr+K4uLioqOjo52dnb29vY2NzamwIpvNNjQ01NbWdnJyQu5HJpNpYWHh6OhIIBC8vb1R87C3tzc3N/f19TUwMHB1dUWexqGhIXNzc1TS19d3f39fJpO5uLiYmZl5eXl5eXnFxMS4u7t7enp6e3t/9tlnQUFBEokkOTnZysrKw8PD0NCwtbUV1dbExMTBwcHa2np0dLSnp0ddXf1O41UuilQqVVNTEx1pXl6esbGxq6urgYEBqv/U1JSuru74+Di6H5SVla2srLy9vVdWVpqamgwNDZ2cnBwcHJCm5uTkWFpaenh4mJiYpKWlAcDBwYGfn5+5ubmNjY2qqmpWVhYATE9POzs7u7q6onOIdv4IUFdXp6qq2tbW1tXV1dnZ2dPTc7HhhuzsbGNj4zu7bl8RPp+fkZEhFwM2m62iooL6rCQSydra+m6iuLe3p62t3dLScnJlbm7umTH4oKCggICAr1gfU1NTFot1b4cBAADl5eXIe0Emk0890w4ODjIyMr7gSrW2tiYnJ58SRdT7OVWyoqIChSSqqqrQ/d/f36+iooK6pEtLS0ZGRl8aVigtLb2/Y1QgFFgUk5OT8Xi8t7e3s7NzaWkpAIyNjamoqDAYDKlUGhQUdOPGDQCIjo4ODAwEAJFIRCAQ6urqTu6ERqNdvXqVRqMBQEJCgrKy8uzsrFQqdXFxCQ4OBgBra2tk/wEAkUj08fEBAG9vbzc3Nz6fj/aJVNPd3T07O7utrc3AwGB6ehpOzNEnkUisrKzQM9fb2zs+Ph4AWCyWvr7+5uamRCJBQri3t6erq9vQ0AB3txTlFmFYWJinpycA9PX1GRoaoj0EBAS4ubkJhUKxWOzt7e3t7X3K65Kammpra4s+7+/vW1paxsbGAgCPxzM3N0eibmlpmZGRAQDr6+s2NjbBwcEHBwcWFhao2js7O2ZmZqhRubq6WllZbW9vn2yTdDpdX18f6dD29jZ6NuXm5pqbm0ul0pCQEDs7OwDY3d1FTpj8/HxnZ+dTFzc9Pd3Pz29ubk5PTw9FaplMpoqKCjLmGAyGmpraxMTE4uKirq4u6mTs7u5qaGh0d3ejPaC+DgBsbm4KhcL29nYrKyvU/qempjQ0NBgMRmlpqYGBwe7u7tbWlr6+fk1NjUwmc3Nzy8/Pl59kR0fHyzCv1denvr7e0tLyzvWrq6vd3d1TU1NtbW0zMzOjo6PyCTYFAoHcyYE4ODhYWFgQCAT9/f3o4cjj8bq7u9ENDwBcLndsbAydsd3dXQ6HIxaL19fX19bW1tfX6XT65OQkKllQUGBjY4Me9+Pj4zMzM2hzBoPR29u7vr4OABKJhMViyZ11aIcikWh1dZXBYAwNDcn9NKOjo3p6euiuS0tLc3FxQXXY3t4eGhqi0+lyzUPqRaVS5Qc1OjrKYDDO9PBHRkYGBwdPTk729vae9HZIpVIWi9XV1YW8DjKZrK2t7cqVKxQKpbe39/DwUCQSjY+P0+l0Fosll7S5uTk+nz81NUWn09HPHR4e9vf3j4yMAMD6+rq1tbWtrS2NRkO1XV1d7evrGxwcPPnTi4uLdDp9fHxcJBLNzs4ODAzcabeFhITIAy7Dw8PyQ1tcXOzq6lpcXET/Dg0N6enpoUdQaWnplStXKioq+vv7kfmO6jk7Oyu35tF5QD0P+R3S39/PZDIHBwfltsfW1hadTh8cHLzvHs/FosCiSCKRnJyc+vr6enp60D1EpVJ1dXXRJWxqajIyMgKAkZERXV3d/f39kZGRk25GREdHh6GhIbKQ8vPzzczMkAMhKSkJdbVsbGzkGStxcXG+vr4A4O7uLk8DCQoKQiX9/f3t7e2VlJSQoiDYbPbNmzc9PT21tLSQ/NBoNGNjY5FIFB8fHxUVhYr19vb6+fl5eXmpqKigPWdnZ58piqurqzExMZ6enqampvb29jKZrL+/39DQkM/noy5we3s7KtnZ2amvr38qTEImk+WxuvHxcTU1NfnDIjs728HBQSKR2NjY1NfXo5VUKtXExIRGo2lpackffBQKBT10nJ2ds7OzT+5/dXVVV1e3uroa/cvj8VJSUjw8PGxtbY2MjIRCYU9PDx6PJ5FI8sdZTk6Oi4vLqYubk5Njbm5ubGzs5OSE1iQlJSE1RdjZ2ZWXl6+srMhFcWtrS0NDo7OzExUoKirS0tLKyclBZyAiIkJbW/vGjRuenp43bty4fv16RUVFREREeHg4Ku/j45Oenr6ysqKuru7q6url5eXt7U0gEExMTC5POOfr0NDQYGFhccqkYDAYRkZGLi4uhoaGBgYG4+PjLi4umZmZ6Nva2lp9ff2TAaTp6WkLC4ugoCBvb289Pb3AwMDg4GBXV1d1dXV00VNTUw0NDdGvdHV1aWho8Hi8qqoqAwMDHx8fd3d3dXX1yspKuC2KANDb26uurs5gMGQyWVBQkLOzs5ubm5GREZPJlEgklpaWqAcGACkpKU5OTkdHRyEhIY6Ojm5ubnJ/yZ2iiDbJyMiwsrLy8vIyMDAoLy8HgP39fbkoikSiW7duIW+Hvr5+bW3tqZNGIpG0tLQCAwNtbGx0dXU7OjoA4ODgIDg42MHBwcvLy8jICG0VExOjrKxsZ2cXGBi4tbXF4XAsLS19fHwIBEJAQAB6qgQEBFhZWfn4+NjY2Ojr609MTGxubjo6OiopKc3Pzw8ODmppaenr67u6utbV1clksrCwMAcHB3d3dxMTk76+PgBob283NDREzqexsbHa2trPP/88Ojr6VLVDQkLCwsIAIC8vT09PD7XxjIwMY2NjT09PAwMD9JAZHh7W09Pb3t4WCAQBAQHKysrOzs5hYWECgaCsrMzAwMDNzc3R0XF1dVUmk5HJZGtra19fX2Nj4+TkZKlUyuPxPDw8LC0t7ezsrl27VlRUhK6mtbW1t7e3ra2ts7PzyVCFoqDAokgkEpExJ2dmZgaPx3d1dUkkEn9/fy8vLwCQyWR2dnbV1dXp6enoRjlJR0eHgYEB6mrl5OSYmpqibnJ8fDxym1hbW6PkDgBISEhAoujh4SFXPn9/f1TS399fVVWVSCRaWlqiW6G/v19NTS0pKWloaMjFxSUoKAgAhEKhg4NDUVGRg4MDepq3tLSoqanl5uYODw9bWFgg7aRQKO7u7ugngoKC0Mr19XUTExNfX9/BwcG4uDhTU1OJRDIwMGBkZHRwcLC2tqapqYmsXgCg0Wh3iuLJBBY2m62qqioP1+Xm5trb24vFYhsbG3my6+DgoLm5eV1dnY6OjjwMmZeXJxdFZP4iZDJZQEAAMqYBgM/nOzo6Ojg4dHd3FxQUaGhooA4vk8n09vY2MDAYGhqCu4hiQUHBP//5z6ioKEtLS6RzUVFRJ4s5OjqWlZUhUUQxRSSK8sMHgM7OTnt7eysrq9XV1cDAQE9PT9SlHR4enpyc5PF4ZWVlhoaGW1tbPB5PR0enoaFhZGRETU2tvr5+aGgIhVrn5+fhkaCtrU1ZWRk95pDRLxaLzc3NkSOkublZV1d3Z2enoaHB0tISGTe+vr6JiYknd7KwsKCuro7iVU1NTf/4xz/Qw5pMJpuZmQFAdna2ubk5EsWenh49Pb3d3d3q6motLS10/yQnJ5uYmIjF4pKSEhcXl9HRUWNjY3knTC7AISEh6Eaqq6szNzcXi8Uikcjc3Bw54eXFgoODUZf0bpYi8vMDQGlpqZGRkUQiOTo6kotiVVWVlpYWspyqq6vxePyph3hUVJSXl5dIJBKJRImJidra2jweLzU1NSAgAJ2ilpYWdXV1LpfL5/NVVVXlrkWBQIAC0svLy5qamiir/MaNG25ubgcHBzKZzMbGBvV0WSyWmpoauodv3rx50u0pP8yIiAhvb28ACAwMRG6Vg4MDJLTh4eERERGnrnVISEhsbCzy2XA4HHQt1NTUmEwmAPT29qqqqs7MzIyNjenp6aGn3/j4uIqKitx9SiAQ5D4kqVTa2NhobW2N3FHj4+PoSAsLC01NTQUCwfb2tqGhYV1d3d7enoWFBeqXi8ViV1dX9NBTLBRbFO9MtMnOztbX1/f09HR3d5fbQKWlpWZmZiYmJnemJn6BKPr7+wOAi4sLSnQEgLCwMOSSPVMUPTw80F0eFBSEAgMRERFya8/NzU0eLaioqPj000/llXdxcZHbKwQCAT2wMjIy5E5FPz8/1BmsqanR1NREpnBWVhYyhfv6+nR0dFALIRAIKNiGCqCnycnjTUpKsrKyQp/X1tbweLz8nPj7+wcGBspkMktLS7mTOSsry9HRcXFxUVtb+1RJAHB2dpZbFXDbsJDH7QcHB5WVlZFF2NraqqKicvKlM8hugNsSe+q6ZGVlIfGuqqoyMzMTiUQNDQ36+vpo5AaPx9PS0urs7FxaWtLU1EQeua2tLVVVVbkPR46pqWl6ejqFQrG2tpavRAkRh4eHXl5eVlZWzs7OsbGxEolkY2NDU1Ozra0NFRMIBI+G7xQAmpqaDAwM+vv7h4eHp6amAGBvbw+Px6NoFo/Hw+PxIyMjh4eH+vr6g4OD+/v7BgYGqN8mZ35+XkdHB6lIX1+furo6cr20trYiUaRQKAQCQS6K6H6oqKhwcHBAe2hoaNDW1ubz+dXV1cbGxvr6+vIbEgBmZmbCwsJcXV1NTEyQsO3v7xsaGjKZzIGBAUtLS9TJm5+fDw0NdXNzMzQ0RM1kfHz8TFHc3d1NSkpydXW1trbW09Pb2toSCoWmpqbI5vP19ZW7Gff29nR0dBgMxsnjvXXrllxyeDwecua7uroSCAQPDw83Nzc3NzcVFZXR0VEej6eqqnoysbmurs7Dw8PV1VVVVRWlc/v6+sp72KGhoajXPjg4qK6ujkLXAQEBqNuNWFxcDA8Pd3V1NTY2dnBwkEqldDpdU1MzJiYGuZcBICQkJDIy8tS1joqKsrCwUFZWlleeRCLJnydSqdTCwqKqqmpiYkIuiigoK39mFhcXa2pqZmRkoJYSHBysra3t5eWFnChKSkp0Op1IJMofXGhQHGry6Mx4eHggq1fhWpACi2J0dLSxsXFDQ0NDQ0NNTU1PT8/q6qqXl1dgYGBkZGRlZaXcU4pMKAsLizuHyrW0tKiqqqJQU1pampaWFuqdyfUsJydHQ0OjuLg4MzPz2rVrqPdqZ2eXlJSE9uDu7o7yROzs7JCera6u4vF4Op3e0NCgo6NTWlqanJysoaHh4uKCnOybm5uampryqEZ6erqhoWF5eXlcXJyqqmpAQIBUKm1ublZSUkKx0tTU1OvXr/f3909OTmpqaqalpeXn51tYWOjo6KDkHVVV1aioKKFQ2NjYqKWllZ+fn5eXp6Ghcac7iEajqaiopKSktLe3i0SijIwMQ0PDsrIyEomEx+NRP9fExMTa2rqqqio5OVlLSws9PlAHv7y8HDmUUBSEQCDIA67j4+NXrlxxdnZuaWmpra3t7Oycm5szMjIiEomlpaX29vbXr1+fm5tra2uLioqqrq42NTVFD4j09PSTj0WE3FkqFovt7e0TEhIODw8dHBx8fX3r6upcXFycnZ2Pjo54PJ6BgYGnpyfK3HNycrK3t6+urp6ZmSkqKkpKSiorK9PR0Wlqatra2kJZNvX19SEhIagxDw0NWVlZRUVFxcbG0mg0dHvk5uZqampmZ2eXlpZaWVmdSlNUXJAJeHKNWCx2dnaOjIwUCoWVlZXa2tqoIYSFhRGJxMbGRkdHx1PuViSKyJGOjA+0SUNDA4FAAIDs7GwLCwvkcO7r65OLotz1XVNTo6ury+fz6+rqPvnkEyKRaGdnh27U+fl5XV3dkJCQkZGRpKQk1BkCADKZHB4eHhISgpx+i4uLenp6YWFhIyMjRCIRxaonJyf19PSWl5cBIC0tzdXVFQAEAoGLi4uDg0NfX19FRYWmpiaaRMLU1BR5FFxdXeWKsru7q6end6rffNLBjkzVqqoqCwuLtLS00dHRkZGRiYkJFGRdWVlRVVWVD/AtLCzU0NCorq5G2W2o5r6+vvLnxs2bN9HD5KQo+vv7o243AHC5XAMDg5s3b3I4HBKJZGJigrqbHA4nICBA7mg5UxRjYmKuXr1KJpMJBAJqqtHR0XLPk0Qisba2rqioGB8fR2kNAMBisVRUVE76Reh0OupMzM/P+/j43LhxY3x8fGRkZHx8fG5u7uDgoLy83MjIaHNzk8vlamlptbW1tbS0aGlpoSjpyMjIydR9BUKBRbG9vT00NDQkJCQkJMTf3z8jI+Pg4KC6ujo2NjY2NtbDw8Pc3FweUpaPlzjF2NhYUlISEsKurq6UlBRkcjU2NiJBEovFxcXFQUFBRUVFZWVlKCxRUFCApAIASktLy8rK0Erk2wGA5ubm/Px8mUxWUVERGBhYVFQ0MzOTnp4uD4l3dHTIfSMikSg3NzcwMLC2tnZsbCwjI4PH40kkkoqKCpT5cnBwkJWVhX6lq6srKCgoJSVlfn6+oKAANYyenp6oqCjUZjo6OlBE4U6bCdHQ0ODv75+QkIDcO1VVVUFBQdHR0ajxSKXSqqqqmpqa0NDQiIgItH+0vrKyEpVEDVgmk+Xk5MjPA5VKDQsLi46ODgkJCQgIIJFIYrF4dHQ0JCSESCROTExUVFR0d3ePjY1FREQEBgaWlpaiR15XV5fcupXT0dEhz3aZnJyMj49HXprk5OSAgICsrCz52RsbG4uKikJVWlpaio2N9fPz6+np6e7uDg0NvXnzZnNzM3pGo+GbgYGB6enp6Om5vr6elpaGbhgCgXDz5k1kWLe3twcHB9+6dau9vf1ucw4oHGcm2gwPDxsZGbm5uTk4OMjDsYODg2ZmZgQCATWBk3ypKJaWlpqYmKDCLS0tOjo6dxPFiooKZFx2dHQgP39DQ4OWlhYqlpqaampqii7H4uIiHo83MTFBzaeoqEhHRwcVS0xMRDsZHx/X1NRElSGTycgwHR0dvXr1KkoMoVKpKD1VLBbr6+ujg01OTra3t0e74nA4qqqqExMTJ483IiJCbkr29/draWnNzc35+PjIlVIikSBbisvlKisry9uLmZkZarxCoVBHR6egoAC+gigGBAQg8xEAKioq8Hg8+pyWlmZsbHzyDcOenp7I0XqmKIaGhqJvU1JSHB0dAQDZ5ajFra6uqqurDw4Ojo2N4fF4NHiMzWZfu3btZBINwtDQMD8/Pz8//+TNgzY5ODjw9PS0srJydHRET9fp6WkVFRX0JAGAnZ0dhTMTQaFF8U7EYvHIyAi6R6lU6meffTY8PCyVSlGs7pQjCANje3tbflcQiUR9fX0FzZf7KtTV1V29erWkpKSysrK8vLyurk4oFCYmJjo7O9+6dSstLU2uByKRyN7eXkVF5c5u/uzs7NWrV1FJGo32ySefoChUdXW1jo4Ostg0NDSioqLy8/MJBIKqquru7m5RUZFcKcvKyq5du7a3t5efn29sbIz6K97e3hERERwOR0tLKzk5OTMz09TU1MDAQD6A1cfHB+USA8Dw8LCWlhaZTM7MzDQzM9PV1d3a2trc3NTV1fX19eXz+e3t7VeuXCkqKtre3rawsLh58ybKcFZWVkbpPG5ubsbGxvPz81wu18TEJCQkpLy83MTEJDIy8pRlHBkZqa6unpmZSaFQDAwM0KMf5e6FhoZWVFTY29ujBJOjoyM7OzsHB4fi4uL5+fnExEQTE5OioqLw8HAVFZXY2Fg0hEmeMeft7Y2SyBgMxqeffoocEtXV1devX09PT+/o6OBwODo6OiQSKSsry8LCQltbe319vb6+Pjw8vLi4WD4qydfX9864nY+PD4r+7O/vGxkZFRYWHh0dOTo6enp6lpaW2tnZeXp6SqXS5eVlVVXVsLAwPp+/vb1tZmbm7u5eXl6+tLSUk5MTFxeXl5enpaVFp9N3dnYsLCxcXV0rKipu3LiBMgTpdLqVlVVERERsbGxHR8fh4aFMJktMTNTV1aVQKBkZGdbW1ncOQb78PFKiuLOzExQUZGVlZWdnZ2VllZeXJ5FICgoKDA0Nq6qqLrp2GJcONpttZ2dna2tra2uLEoIuukYPkImJiejo6MjIyIiIiLCwsLi4OKFQyGKxyGQyiUSKjIzU1taWJ7wkJiaizI5TbG1tpaamooDWzMxMYmIiMtk5HA6FQkGGXX9/f2RkZFpaWkdHR3Z29tHR0dDQkNzuZ7FYqampAoFgcHAwLy9PbguSyeTd3V0GgxEWFkahUJaXl4uLi+VdltHRUXnyMwB0d3eHh4dnZ2cvLS0VFRWhXBLkTUV1a2hoQNHu2dnZmJiYhISE6enppqYmFC1eXV1NSEhAVt3CwkJSUlJYWFh1dfWdMwnQaLTW1lYymXzr1q3m5ma53TM7O5uQkBAeHl5VVSUfsL+4uJiQkBAcHMxiscRiMYVCCQsL6+rqGh8fz8/PFwqF1dXV8qBJTU0NCjSiCqC+hUQiqa6uDgoKys3NRWcyPDw8MzNzaWmppKRkdHR0dHQ0Li4uPDy8pqYG6XddXV1jY+OpatfV1cnTAgYGBtCp2N7ezsjICAsLKywslNd5YGCARCIhE3xqaio2NjY8PHxiYoLBYERFRUVERHR0dMgHt2RmZoaFheXm5iKpW19fz8nJSUhIIJFIBAIhKChInvkfHh6ekJCAbJIvuS8vH4+UKAKAVCpdWVmZm5uT53Rsbm6eGoaBgSHn8PBwcXFxYWHhS+fyeCSZmJhASaErKytaWlqpqalowjMbG5vm5uaLrh3GpQbNrgUAUqk0NDTU2Nj40WhEj5ooYmBgfEVkMll+fr6VlZWtrS1KOOLxeDQazdTUlEKhKGIfH+NhwmKx0PxZ1tbWbm5u5/sWgQsEE0UMjG80fD5/ZWVFPpfC/v7+yZEzGBhfgEgkWltbW1tbu9iXMZwvmChiYGBgYGAcg4kiBgYGBgbGMZgoYmBgYGBgHIOJIgYGBgYGxjGYKGJgYGBgYByDiSIGBgYGBsYxmChiYGBgYGAcg4kiBgYGBgbGMZgoYmBgYGBgHIOJIgYGBgYGxjGYKGJgYGBgYByDiSIGBgYGBj1kamEAACAASURBVMYxmChiYGBgYGAcg4kiBgYGBgbGMZgoYmBgYGBgHIOJIgYGBgYGxjGYKGJgYDwQBgYGUlJSAIDNZnO53DPLTE1N7e/vP9x6YWB8EZgoYmBg3CcNDQ3FxcV3+7apqcnd3R0ASktLBwYG7iywubnp7++/t7f3AKuIgXGPYKKIgfFNZ39/Pzw83MLCQk9Pb2xs7ODgICwsTF9fPzs7e319PTIykkAgWFlZBQQEqKqqFhQUoK2kUqmRkdGf/vSntLS0ioqKqqoqACASiZOTk0wmU1tbW0lJKSIiore3V0tLi06nb29vOzo6mpiYdHR0oD3U1tbm5uYCQEpKiq2trbq6emNjIwDk5uYaGBgEBwdvbW1RKBR7e3t9ff2QkBBtbe3g4GChUHhB5wnjGwEmihgY33R4PJ66unpLS0tMTEx0dDSJRNLW1vb29v7000/z8/NtbGz6+vpcXV29vLyam5uNjY2RbSeTyeLj4729vZeWlkgkEvKUenh4lJWV2draNjc3p6en+/v783g8d3f33NzcjY2NsLAwc3NzExMTJGzh4eEzMzMAQCAQMjIySktL3d3dm5qaVFRUvL29r169GhMT4+vrW1xcnJGRoaWlxWAwDA0Nh4aGLvZ0YTzaYKL46CIVgGAR9oeBzwBeB2zVwdGkWAoTa4djKwfzm0dcnnBzX8QXSKQy2UXXFeMi2drasrGxAYCenp7AwEAnJyc7OzsikRgcHNzS0uLh4QEAGRkZhYWFYrHYzs5ufX0dbZibm5uRkQEAiYmJOTk5ABAQEBAeHu7l5QUATCbT19cXAJKTk4uKijo7O+3s7Pz8/ExMTMRi8fz8fEREBNqPk5PTysrK5uZmQEBAfHy8lpYWkUi8efNmXV3djRs3kOkZGBgIADdu3Ojs7LyAc4TxjQETxUcDGQhXYKcFlhNg0hY4KjDwR+j+OdBegI7vAPVpaH8cGnGwcGNPDHb5U2oktn7aqHHGqFnWmAVl3KlwKqxuPrNrtZ691Te3N791dCCUXvQRYTw8NjY2DAwMpFJpY2Ojr69vZmamh4dHYWFhYWHhwsKCqanp0dERkUhMS0vb3d01MTFZW1tDG5aXl6upqdXU1BQUFOjr66elpX366ad1dXUmJiZEItHDw8PNzQ0AyGRySUlJWlqara1tbm6urq7u/v5+RkZGfX092g+BQJicnJyfn7ezs2tqarK1tS0qKkpNTd3a2nJ0dBwaGqLT6S4uLgDg6OhIpVIv6kRhfBPARFFxkcHBGKykwpgx9H8EtBehDQdNt5dmHLTgoAUHrbeXRhws+vPFYJs3eS2OqZbIViOxVUlsVRL7egLrWjxLici8QmSqktj6qaNWORNh9fPVw5sj3P0jESaQjzj7+/uFhYUymWxiYqK2tlYqlVIoFEdHx8rKyr29vZKSErFYTKPRGAzG0dFRUVERn89HGwoEgsjISCKRuLu7m5iYePPmTRSGZLFYXl5efn5+9fX1AoHA3d29qKhob28vJCQkISGhqKhoZWWlqalpZ2cH7ae0tHRzc3NnZwel7VCpVGdnZxKJdHh4WF1dzeVy5+fna2pqAKCqqmp2dlYgEMiF+fyRCUG0Dgcc2GfCbjfsdgEc8Q5lE6sHS9uC9T3h7qH4SCQVSzH/yqMJJoqKhvQItmph2gX6P4aOZ6H5hAS24qDt7ksTDhYD+GKwz59SSWDhyZwzF40kjloiW4XEvhbHvEJk4skcm9yJ6KbFevbW8o7gog8eQ/Fwc3PT09NbXl4+x30KhUI2my2Vfu3umkwIR7OwXQ/LcTBpC2wlGPgz9PwCaC9Cx3eB+h1oexI6nwXZXOuEQDmOZZA2apwxZp41bkEZt8ubvFkzl9rJrRre7J7endk42juSYDr5CICJooIgkwCvE6adofc3x2Zf85ep4H2J4h0ayVZJYF2NYyoRmQZpo2F18x0TO7uH4os+HRgPG7l1eE/IZLK1tTWJRHLu9ZmcnNze3r6fLaVHsNcHywkwZgC9v4KOHxy3jsazXCwtOKA+BbK55nHBP6OHT/pXVBJYyvEsJSLz81imComtmzpimjnmUz6T27PWO7u7fYC1EUUFE8VLj3AVFqOh7w/Q9sRxo70nLfx6onhyUUtkX41jXotnEbLHE9uXBxfu5ymJoYiUlJRkZWUBQEdHx+zs7L1uvry83N7e/gUFpFKpWCze3t7e3t7m8XhHR0f7+/vIuSoQCASCM1wUGxsbKHP1qyLagPUiGDeFnl9C+1PHUYaWL3OxtOKg4zsgm2uZEFyJZd6taWgmcdQT2aoktnI860osU5XENs4YC6iaLWSssZb4mKNVscBE8RLDH4RJW+h65Wtp4fmJorz9q5LYV4hMNRLbp3yma5onwdr8o05/f//R0REAuLi41NbW3uvmDQ0Njo6Od64Xi8W1tbXOzs4HBwcTExPa2tpaWlqfffYZmUzOz89PSkqam5srKSk5M3woFotHRka+3IMq2YO1fOCoQ9fL0IKDxq8QaLh3UTwjBkFiX4tnfR7LVE9kuxRNFfatzWwc3et5w7gQMFG8lOwxgKMO7U8dt+Gvo4XnLYonW/61OJZyAsujZJo6sSPC4imPCjQara+vDwB6e3sZDEZbW9utW7doNBoA+Pn5tba2ikQiCoUSFhY2MTEhk8mKi4uDgoL6+/uTk5NDQ0MjIiIYDIZIJCISiZGRkTs7OzQazcfHBwCqq6vlGacAMD097enpicfjNzY2kKXI5XJdXFwqKirq6+t7enp8fHyYTObd6vklHtQ9Bkw7Q8+bx3H3e9LCryeKpwIQ1xNYSkSmdjLHv3K2nr21tY95Vi81mCheMg5GYdwE2v8Nmr62afiARVFuOCrHs67FsZwKp1pGt7ERj48AdDrdw8NDJBK5u7v39vYmJiY6Ojri8filpaWQkJCOjo7t7W1vb29LS0tnZ2cGg6GsrJycnDw6OpqTkxMZGamrqzs2NhYSEuLl5eXj4+Pr60ulUm/cuAEAzc3NbW1t8h+SSCT7+/uOjo7yNJympqbExESBQIAG/gcGBi4sLNytnnf1oG7VAPNzaPvWPduFD0AU5Yt6IvtaHEspjmmWNZ5FX+XysLS1SwomipcG8Q7MeEDHD6HxvOXwQYriSWm8Gse8UTHL4WLzOys2MpksIiKCQqHExcWJxeKIiAhLS8v//d//HRkZCQ8P7+7u5nK5bm5uZmZmmpqaGxsbZWVlJSUlKBNnYGBgbGxMKBRaWFigvTk7O1MolODg4DN/a3d319bWFk0XLpFIPD09JyYmAEAgEKSkpNy8eTM2NnZ8fPzMbW97UOVZPDJYL4DB/4ZW3Ln1Kc9PFI9bCvk4+mCYPprayV3YwqTx0oGJ4uVgowR63zl28py7HD54UZRL49U4pmYSO4XK3cZ8RIoMjUb7xz/+MT09PTk5qaqqymQyzc3NBwcHg4ODCwoKsrKybGxs2Gy2gYHB+vo6l8sNDg4OCwsbHh6OiIiYmZlZWFggEAgdHR1NTU12dnaNjY0mJiZ8Pn9nZ4fH4538oZ2dHQKBgCzF5uZmNAMOADCZzPT09LKyst7eXjSr6plMT89s70kAALZqYfA/jz2l59inPG9RlC9qJLYSkamXOkJqW1rYxsKNlwhMFC+ao1kY1YUWHDQ/MDl8WKKIv+0mukJkWlDGW0bvK2Me4xJwcHCQkpIilUr5fL6np6eBgYGzs3NLS0tPT4+dnV1fX5+ZmZm1tfWNGzdqa2vNzc21tbWbm5tv3Lihrq6uoqKSkZExMDCgrq6uqanJYDAEAoG5uXlbW1thYaGfn9/JH9rb2wsICNjY2AAAEonU1NQEAEdHRxQKZXt7u6ioKCwsbHFx8W71FEpAsNUHHNXztA4fiigeS2Mi+0osUz9ttKh/XSDGZsm4FGCieKGsF0LXTx9IY744UUTL9QTWVSIzomFhBxuwpfiIxWIAEIlEAIASPmUyGfogEAhEIpH8s0QiEYlEaGCiVCo9mR0qFAqrq6sbGhpO7Vx2OxCNfgVtKN/D4eHhXaslPYA5X6A++wBb0AMWRbQgh6pz0RRjdve8LhnGfYOJ4gUhPYQpu4dhIF6QKOLJHM0kzhUi0zZvgrWERRkxQCQS3S06eD9sVQHj/fNMz744UUSLcjxLlcSOaV5c4WHvxrpIMFG8CPaHof/PDyqh5tKIIlquxbPwZE7F0OZFn3SMRwXJPkzaQOtj0PTgW81DFEU8maORxL4SyzTOGKNN8r78PGA8GDBRfOhslkPnCw+jPV8OUcSTOWqJbKU4ZmTjAv/o/Kf7wvhmsdcDfX94eB3KhyuKaLmewFJJYGfQVoRibITTBYCJ4sNliQitTz08l+nlEEU8maOZxPk8lulROr3OF130NcBQWJbjgfr9h9qhvAhRxN/OVvMpm5nHxmw8dDBRfFjIJDDlcDzd8BkNDwd0HHThoAsH7Tig4aALB3QcdJz4Sv6XqniiiBYlItM+f3J+C0tAx7hHZCKYtHywY5YukyjK24th+mgn5kp9uGCi+FCQiWBE864+HzqOmvCCr8Vv9FU/Lrj5U+jF0ZKes9H9wNfinZ26p6gJz9+w/I0Z/qN491/Y6n3gQ3jnqOEJ6FBIUcSTOVfjmGZZ46MrBxd9STAUB9EGMD972DH4SyCKeORKJbGrhrGQ/MMDE8UHj1QIIxpflDXOwMW6/tIM/7vG2JeM1H/fm/wjPZWPvSx+q6fycZD1ryOd3ox0erMs7JVP//7XuuiXTDV/Vxf1MtAVVRTxZM61OJZB2ujA/N5FXxgMReBgBBgfXUAM/nKIIp7MUUtkX4tj5TMe2EuVMf4VTBQfMFIBjKh/SSe3F5fg/kZx8E+gH+dn+Zto5zc1rv4xyO7XXubvZAe9Fu7wFi3xucOGxx2N3oNuXJLnz3MCXlNoUdQic5TjWdrJI9hQDYwv4YAD3b+ExgtSxMshingyRz2RrURkJndwsTfSPAQwUXyQyCQwiv/yJs3ARTv/Mt33Z0DD2Ru8Xxj8E1u9D5qIL+YGvrZS8W+h9m/XRr28UfGUGf4jaMNFOL6Z5fe6QosiWpQTWIbpo5Nrdx+ajfENhz8A9F9cmI14mUQRj0ZrEJlRTYvYxDcPGkwUHyRT9l9prg06riHmpQ7S89CBy/R7fb3iaUbKDy21P3Q1fne76qnaqJeZmd/fq/1W+o2fQRuuLuplWuJzQFN4UdQic67Fsyyyx5d3sPw6jDvgDwDtJxesiJdJFPG3U7gjGxfE2GvaHiSYKD4wFsO/6uxTrTig4aATB2046MIBFQc0HPTgoPv25w4ctOOgCwdtt0veR8bBJRNFtFyNY9rnT25i4zQwTnI4AfQ3Ll4RL5ko4m/PEpXYvoyp4oMDE8UHw3oetHy19HEq7tgX2o6D9ruU+YKvFFwU8WSOEpHpVTZzJMKcQhgAACBcAcZ7l0IRL58o4skcjSSOUhwzp3v1oq/TIwsmig8Afj9Qnz0eoS8fg3imbUfFbVc/2ZP8I2nrY5LWxyQtj92tcX7BV4ouingy5/PY4STq8kVfNoxLgJgHg3+9yMyaSy+KeDJHPZF9NY5VMbRx0Vfr0QQTxfNGsgeM9/+vn9uB26x8ipX1fWDgoBMHXThoxUEXDjpx0I6DQdx0wTME7Y+gC0clPV8f/TLQcdCNAwYOaLd1tAuX7f/6KOVZ6L39FdpJJw4YOOi5PdgffUXHHRdTKFHUSOJci2O1ju1c9MXDuGjQcN4L18LLLYp4MkctkX09gdWGNZkHACaK58248b+06m5crOsvP/3HX+uIL0/nPzOY9gPowvWn/XCu8DvQgSsI/WmA9a9dTd5dLPl2tMubHaTnpR2P1UW9nOj5xnzhd1A0cb3y6UCbXwtaH5/Ie7Yx5qUkzzeQQC6Xfpvs+UblrR9DO24899mayJdTfX7GSP1hlt/rDTEvneFxvcSiiCdzVEhsvdSRuU1ssptvMPNBl8VreulFEU/mqCSwdVJGptex/O1zBhPFc2UlDZpPeErbcUDHRTi99enf/5ob9lpx6Kt+lr+BAZyf1W9KQ18he71hqvk7e4P3nYzemy1+Rk/l40int3j1T3oT3rHU+dBW74P9xm9BL6464scFwT+FIdwth7c0rv7R1fhdC+2PZoqfcTd91970fUO13+cF/jTG5U0rnQ8dDN7/9O//4WPxzvXP/tSf9sPjxBwFEUU8mXM1juVRMn2IBRe/mWxWQOu3LmDOGoUVRdRkXIunD4RYkzlPMFE8Pw6noPNHp5NrunFdSc+FObwNk7jaqJfDHd6CYVy8+y+iXd50MHgfOnBrFU87Gr6HRmVEO7+53fhUoPWvjdR/f/Wff1ku+TZ04cId3p4tfAb6cGEOb1WEvwq9OG/CO2k+P//k7/9hb/y+zvU/BFr/+pbjW52Jz29XPWWr9wH04KKd3yy4+ZPTTtRLL4p4MufzWGZqJ/eiLyTGQ+doFmgvXcxE+Yosingy50osM7ENi8efJ5gonh+ca2eEQ7pxLcQXLXU+3O18sjbqZXv99zcbn7LW/TDZ++dm+I842d/rTfmRrf4H0IkrD38lyfON8tBXrXQ+HEz/gZH671fK/m2u4Jlbjm9BJw66caH2b5eFvgodODfTdzP9XrfQ/oiT8z1qwgtzxc+gAf6Lxd+x038f2nERjm8pqCiqJ7LVSGxspptvGDJgfnq5QomKI4oaSexr8azmUSy4eG5gonhOrOf/i+NUvnTg1que1lf92Fjzd2OUZ230PsBf+3ddlT/Qyc9V3vqx0qd/uf75n9xNfwuDuPLwVyKd3pwrfsZA7WNLnQ/tDd4foXyvPPyV9vgXoBsHXbh491/URv4YqDhvwjuzhc+k+f5M7cof9VU/Xiz+dqLnGy1xLyyXfNub8A6040go1nhq1htFEEU8mXMtjuVRMo29Se4bxHLsVx3Ri4niWQsWjz9fMFE8D0TrQH/trs6fDpyg6fGtyqegHSdufmyn+klR8+OSlsegE8ereXKn5snDpidKbr2q9OlfysJegT7cQf0T/LpviZsfO2p84qjhCdnth4Wg8XFR8+PQhjtseALacdCJ26p6il/3LaDiBI2Pi5sfk7Y+dtTwxMmSiiiKmmSOEpGJvRbgm8I+G6jfe9gvhHq0RBFP5lwhMoNq5qQyrCt5DmCieB5M2X6J8wcNVWzHARUHHTig3h6P34GDThx04qojflwa9ur/rZSXoZ5IIpV/Ru9TlJe88yvqWYP9FUQU8WSOKollmD66uiu86OuK8eBh/v2SOk4VShQ1yZxr8ay2ccyJeg5govi1ORgF6ne+pKvbjluveFrU9Pjx24Pv9BR13x5xeJfNofvu31JxQMVB6+0Bi523V9JuSy9VwUQRT+ZcITJjmhcv+tJiPGDWcs4OOlyeRUFEEU/mqCSwLCjjvEPJRV9UhQcTxa/NmN6XdHVpuP60H960/dVhxxOs7O83xb54b9N5U3F7tU8WhfwEeUrvVFNZG26//ltIGmcKnlmveBq6cILGxyfzvgttOGHT4zvVTwJVwURRI5Gtlsgew95F/AgjXAXaS5faTFQoUcSTOVeIzDQseftrg4kiAMDOzs7m5n0Fsfb6oO3J011d+XSmHTig4YCOmyt8hlfzJAzhioNf9bf6NXTjgH57Apo2HHTdnqemCwe9OOjFQddt67AXBwwct+zbRhq/Xyn7N+j619lqOnFdKc8ZqP2+PeEF6MNl3nhd6dO/6Fz/Ayv7+w0xL0U6vdWb8qPGmJcG038ANAUTRTyZo0RkRTYunPelxrg87MKME3R87/Jm2SiaKKonsjWTOFhX8muiwKLI4/GYTCaPx/viYjKZbH5+/vDwMD8/f2dnp7+/v7GxEQCWlpZ2d3cB4OjoKCQkZGhoSL7J2tra6Ogoh8MZHx+XfXHsmnP99BwcnbjpvO/mBf0UunDT+c+Uhb/CzPi+t/k7yd4/F3c8VhP58i2Ht4CBKwl91dHwvbKwV6AH10R80Vr3w9LQV4tDfuJo+L6H2W9TfX4mbXss2fvnVjofdiU/x6t50lb/g73ab03lfzfM/m1B0+MoaihufSzV5+d45X/vID1/0PCEofrvDxq+1Z7wgqfpb7P8Xp8ueMbN9N2m2BePdVTRRFEjkYMnc6awCTseRfb395eXVwEAhBMwZghtT11SaVQoUcSTOUpEZmDV3EVfXsVGUUVxd3fXwcHh+vXrRkZGXO6XeAySk5MXFxctLS2Xlpby8vKCg4MBoKCggMFgAIBUKp2b+5fbyN3dXVVV1cTExN7enkaj1dXVnb3f/WFoP8NM3Kt70k7/g43Kp0mevygPf6Ut/gV303dVPv9TXdTLrXEv3nJ8C3pxiZ5vuBq/q670x4GMH5hqfhTp9CYn93t9qT8sCP2pjd4HjTEv5QS+Zqf/ASXoNVPN39ESn3c1eXen+sm1yqdrIl8WNz+G4ouyNhx040Ls3m4mvihoeVxP9eOuxOey/F53NnqvNf6FKOc3HQ3f6yQ9f9D8hMK5T+UtPK5l6XzuGIzLRF9fX0pKSls7dXPnCADgoA9YStCCw6Z5+5qLRhJHNZHNXsZG+t4/iiqKR0dH4+PjAODq6kqn09HKzc3NrKwsLy+vkJCQ5ORkKyurvr6+hoaGgIAAHo/n5OTE5XJLS0sTExOHh4c9PT3X1tb29vb8/PxcXV3ZbLZ8525ubjk5OQMDA3w+PzQ09K9//eutW7cEgjvehTtpeXYb7sGVh78S6/rLMIe3D+qfyAl4zd7gfXWlP2b5v95CfJHo+ksx/bFgu1/ZG7x/7Z9/7iA9P5r3vUy/1xnpP4Rh3FrF0+3xL8Agzs3kXWbm92EeF+n4Vrrvz7wJ7+xUPwl0HAycyLhpxwEN52/164aYl6AP1xT7krHm7//ff/9nstcbMITrIf/Iz/I3ZK83SkJfkVFx0Kx4oqieyNZJHpnHBmA9Wuzv7xcUFGRkZKSlpeXk5PT09PKRO2C7Gvr/As24SzS1jaKJIp7MUYpjhtXNX/A1VmQUVRQR29vbkZGR+/vH3aLZ2VkdHZ2SkhIjIyMHB4ekpCQbG5uenh4tLa3l5WUXFxcul1tSUpKQkMDlcrW0tHp7ewMDAyMjI7OyskxNTeWeWA8Pj6tXr+rr609MTBQVFenr67e3t4vF4n/57aMpoD59duvtwO3WP3n9sz/lBf1U2vaYutIfqyNfDnd4m+TxRnv8Cza6H/SQf6R57d97Un5krftBbdTLS7XfLgl91UD14+nC73qZv9NEfJFT9L1gu18F2vy6M/V5U83f0ZOeM9b4PT3puf2mb03kfVfaemwpotGKnmbv1ES+DN046MYNZ/7A1fjdtZqn16ufLrj5kyy/11lZ30/3fV3S/JgiiiKezLlCZCZ3YLNYPVL09/enpqZSKBQKhZKVlZWamlpQUDDMZAtQC1tNgZ63oOmrvY4UE8U7Fo0ktkYSZxyLLN4vii2KOTk5ExMT8n9nZmacnJwAICUlpaysTCaT2dnZbWxsuLu7Ly4uuri4bG1tFRUVJSQkAIC/v39NTY2zszOKGtrZ2Y2NjaH9eHh4yEOMVCo1LCzsjN/eZ0DfR9CKO7v10nDVET9eLP420HGFwT/RV/3Yz+o3Wf6v79Y+6Wr8bgfp+Xj3X5jhfxds+ysUZdRW/kN5+CuVt14xUP3YSP33ribvzhU+42vxjobSv1fcegV6cCneP0/yfGOl7N90VP6wXvH08biLdhx04NJ8f9ab/CPoxm3XPHXL8a2J3GeBgWuMeWk6/7ujOc+G2r/dlfQcdCqk+xRP5qiS2GZZY7xD8RmXAEMBOTg4KCwszMzMpJwgMzMzNTW1tLR0bHxKAgCwB/OBQHsZGi860KiAoognc5SIzKhGbETTfaLAopibm2tjY9PV1SXXxenpaQKBIBKJYmJiKBTK7u4ugUBYXFy0trbmcrmWlpY1NTWVlZUEAmFra8vV1ZVGo3l6eqLWaGxsvLe3h/bj4OCAwo0A0NXVpaOjQ6PRTrpPZTKZBE1Mz6fCmCHQXoYm3OlMAdrtAYK0229SpN4ePthxYiUaR9iJOx6n0YmDztuD+k+WoeGgCzeR993cwNcELY//y5jFjuMfkrXe3j+qBhUHVJys9fYAf8UURTyZcy2e2Y6NSn5UGB0dTUtLo5wFcqhWV9fMLawAAEi4MGUH1GcvMgdHMUVRPZGNx5LU7hdFFUU+n+/n52dubm5gYJCRkYFWrqyskEgksVhcWVnZ1tZ2cHBAIpE2NzcTExOPjo4aGhrCwsI2NjZ8fX37+/spFMrs7CyXy7WxsTEzMzuZfZqamioXWpSbampqurHxf++5XllZKS8vHxgY3tmTAgBIV4EbDwN/uqvh2H7W55MfTn2+s0wbDqi4pZJvCxofP2O04pk/dGqNwori1ThmcM0cNoHVI4BEIqmpqcnIyDhTFBHp6ekZGRlNTc2r67sAAIJRGNGC1scvRhoVUxTxZM7nRGZG18pFX3CFRFFF8WLp6ekhk8mpqak5OTmtrW2zC6tCNI/EfjdMmEPXq8fJAufehm8bhfezKKwoqieydVNHlnfuSHTCUDS4XG5mZmZ2dvYXiCKFQsnOzk5LS8vOzu6k0Xh8MQDAbisM/e0CcnAUVhSvk9g2uRNH2NtJ7x1MFO8ZoVBYUlKCgiJZWVnp6enp6ellZWX9A8NbPBEAgGwDVpNh6D+h7bHLki+gyKKIJ3OU4pilA+sXfeUxvi40Gu1uvtO7SWNubm5fX/8+SkDeyAPG+9D0EKVRYUVRI4mjksDqnd294EuugCi8KNLp9K6urpNrNjY25CkzXwd5uump8fsLCwt39nbl+eXNzc2z8ysCZDge9sOkDdBfh+Y7Io6YKN7LohzP8iydFksxH6oCc3h4eGeKzZeC0lOLiorYnDGhFACEsBwD9J8/pO6mwooinsxRimPGYhMI3zuKLYrDw8OqqqqZmZknV9bX13t4eJwqyePxNxTJtAAAIABJREFU0LhGAGCxWGfujUajaWtrGxkZjY+Pr6+vx8TE1NXVbW9vV1RUnByP0dfXd7fertxwLCkpYfQNbmwjj98OrGXC8N+g7YmLNBwVWRQ1EtlayZzFbcyDqsDMzc2lp6ffkyLKyczMTEtLKy8vn5pZkAEA8GDWFzqee+B9TUUWRVUS2zhjdIsvuugrr2AosCjyeDwbGxsXF5ejoyOZTFZVVVVZWSmRSKhUqp+fHwAcHByUlZXV1tbKZLK8vLxr1661tLQMDg7+85//zMnJ2dvb6+/vHxgYkO+wqampra0tKSkpODi4srKyv78/JycnLi7u5Hw3EomkvLycTCZnZGR8QWgEtWEKhdLY1DQ9s3SEJPVoCKadofsXF2M4KrIoaiZxrsWzmke3H/ZNhnF+3JPv9EwyMjLS09Pr6+uXuJsAAKIZGDeF9qcfYGtSZFHUJHOU4pgNnK2LvvIKhgKLIpfLVVNT09LSmpubS0pKsra2NjU1TUhIaGtru3nzplgsDgkJsbW1NTY2Tk5OJpPJ//M//0MkEhsbG//+9787Ozuvr68XFRWVlJSc2m1jY2NFRQWHwyGTyS4uLvn5+VLp/wWrpQBTCws0Or2yspJCoaSnp6elpd0tdwAZjmlpacXFJb2M/rVNNJyWD+s5wPpfaH8KGh9idESRRRGPpnxrxaZ8U1QEAkFpaem9+k7PJD09PTMzs62tfXP7AABgvxdYVx7UFHGKLIp4MkcpjnWrAZtV/95QYFEEgNjY2Obm5u3t7c8++8zS0tLU1JRAIBQXFxOJxMXFxU8++cTa2trIyMjGxoZKpaIpTw8PDx0cHO62w9XV1ZiYGKFQCABjY2N+fn4RERHZ2dkHB8fTQ8g21mB3BwDEADtC0djUVGdXV3l5eXZ29hcIJDIcs7OzGxoaJqbmD5E/Q8CBWU/o+dVDMhwVXBSvJ7AcC6cEWDadYrK0tPRV8k6/IvL0VHp3z+6+BABguwoG/nz+OTgKLoqqCSyrnIlDrNXcC4otimFhYRUVFevr63p6enQ6vaenZ3h4uLW11cPDY2xsTF9fv7+/v6uri81m9/T0WFtbCwSCnZ0dQ0PD+fl5qVQqFotPJtEIBILw8PDBwUGRSAQAPT09MTExPT09FRUVU1NTqMxhyA3ef310YGcqykmHQQaIRQAgAtg6PBoZn6B2dpaVld1NIOXri4qKunsYqxt8AAA4gs1CYH8O1G8fN+kHpI4KLooaSWxNMmdmAxuPrJB8QST+vnUR5eDk5+cPDjGPUEdzNQN63jnPyL2Ci6JGIluTzBnFpny7FxRbFKOjo8vKygCgoKBAV1dXTU2NRqNtb29ra2vX19ejlRoaGn19ffv7+4aGhng8fm5uLiIi4m9/+1tfX19JSUl0dLR8b6Wlpf/93/+tra2NZkwtLi5eXFyMiIhITk7e2dkBAJBI+Hil7Xdf3/noFzu//Snvz7/dvfL/DlysxHmZwBoCqQQARADrfD5nbLyNSi0pKUFd2rS0tKysLLlAokmtsrOz6+vrxyZmD4QAACCagPkb0PvOsSPo3KVRwUURn8S5Fs+qZd3Xay8xLhSZTNbQ0JCenp6VlXWyIXyB4CHNQzqK/KUUCiUrKwsVyMrKysvLy8vLk7em4uLikdEJkQwADmExHLp+Ao3nIY0KLop4MucKkVnFxFrNPaDYosjn8w8Pj02H1dXVxcVFZPnt7u4ih+fy8vLy8jJaub+/v7CwIBaLpVLp/Pw8n8+vq6vLycmR721zc5PL5S4uLq6srOzu7h4dHQEAl8s9VkQA6dz07t/+wPv3X/P++h7vr+/x/vTOzsdv73z4xs5vf8r7j/f2lP526OMsLsyGqTEAGQAIAVZ3eKyR0ZbW1qKiItSxRY8G1OyR4VhYWEin93DXeDIAADFslwNHGajPnLPhqOiiSOZcITIT2rDJwRUPNN9penp6Xl5eYWHhl+pibm5uXl5eSUkJjUajUChtbW3V1dVZWVkFBQU5OTlZWVllZWXz8/OngpTZ2dmNjY3clU0JAAiXYMoeqN/9urOnKr4oXotjhddjYcV7QLFF8esgFAr7+/slEslX30Tc3rzz8du8P//2WBRPLkggP/j5zruv8f7zw73r/zgK8hIX58DCLMhkACAA4G5tDXM4Tc3N6LkgF0jU1c3KyqqpqR0dm9pH4w7EM7AYDIz3jw3Hr9/nVXxRvBbH9K+a/eK3PmNcQrhcblpaWnV19c7Ozt7e3tjYGNIwyu1hiCkpKcihkpKSgqbCGBkZaWlp4fF4OTk5XC6XwWBkZmZOTk6WlpampqZWVlbW1dWhAR6ZmZnl5eU8Ho/H462vr09OTo6MjBwKZBIAELBhBH88+eL9SeMFiaJG0vH8pV9/UUlgWVLG9wX38KD7hvPNFcX7QJCXsfPua2co4qnlj7/Z+fjtnfde33n/Z7z/+t2e6idHYX6SsgLgLiGBPAJYXFsfYDIbGhoKCgqQKKanp6empqLX6NBo9OWVbSkAgAx2amFEEzq+/3UNR8UXRZUEll3e5L4QyxpQMJhMZkpKSm1tbVtbW319/f7+fnl5eWZmJtKzvr6+8fFxOp0+MDDA4XCKiooGBgb6+vrq6+s3NjZycnLm5+e7urpaW1tHR0ezsrJKS0tHR0f7+/vz8/Ozs7MzMzOrqqr4fD6VSq2srKysrNzY2Nje3p6bm1/b3AcA2GuD4b/f5xRx9y6KX0XM1BPZGkkc5XjW9QSWeiJbicjEkzkaSWy0rWYSRzuZQ8geP1lelXS8aCTdW6tRT2RrJXPGV7Gw4lcFE8V74DDMf+f9n325KMqXv7x7LJDvvrbz4Ru8//rdHv7K0a1ASU05rK8e7xNgbmVlYHi4tq4uPz8/IyMDDSBJT0+vqq7mjEwcv39VsgBL/7+9946K8nr3vs9a73r/fNbzvs+zzrvOOc+JFUWUJh1siTExTekIiL3EimLsPSYxlmhUZoAZmvTeQXqvKgjMPTPAFPoMMAPs+57e9/vHzQ+NiQgGHTD7s/ZiMeMwTLjvne/e+7q+13UfNtu9seb4P0AUfenMXZHsYUJtxHsA8Q7U1NSQYXU6nV5UVMTn88noYFRUVH19vVQqZbPZOp1OIBCMjo6y2eyurq6xsbGSkhKRSESKYl1dXUNDg1wuT09PF4vF3d3dYrGYx+PFxMTExMTk5uYqlUqCIIaHh/Py8kQi0ejoaGlpaVxc3PPmFxMl4sayYbPDjNNTZyKKfnSmRwi2O4odEDHVy/zDWd/Hdu6OYt8t6vspv+doQldUnXBHBHvf446DsZ3+dJZnCJbRLEp9LvIOw0iN3BvdcSS+KzCRczyRszuK7RrM8KPPYB/pQWXU83Aj3wTzBySKM0B24gCwMZmBKP6FQC4H5p8AWxPiM1vpPl/Vw9v68mI4NtF/Q2qAPQLB85aWJ0+eJCUlRUREhIWFJSQk1NTWDQhGJ44/iFLYuRvW/68Zbxznvyj601nbaEymQGa8WwAxY/R6fVFRUUxMTFxcXGJiIp/Pz8nJIU8+o6OjGxoauru7Q0NDRSJRRkZGdXV1b29vWVnZ0NBQWVnZyMhIfHx8X19ffX19cnLy0NBQeXn5yMhIaGhoXl7e6OhoXFxcTExMfn4+juOFhYXkspLD4bS1tYWGhpKpOmlpaUxWh8YAITRAYShsMplBDs60RdGfzgqIYKU8G8EGpdvDWZP7OY8QzDWYsTWY4U7FyK/uVEZ0/RC1YrCMNZ7TKr6a0z0iUfvSmL8V96U+H/EIwbxDmbee9PrSmH40JilpWS9EozJN76hyYFwVXD4QViXYFcn2DsUCpjdxXCmodPAMQKI4bQwGib8rsFv+jqL4Z4G0XQbMPwH2pvhntrJDO1SP7ujrKiE+kdQj0eq6Bwebnj3Pzc0lt4+ZmZlt7UycVAS9EAqDYcubm1XNPVH0p7N8wv5WmMSfzvIKRXVt5hlKpZIsoB8TE9PR0dHZ2Zmenp6WlkYmZjc2Nvb390dHR4+OjmZnZzc0NPT19VVXV4+MjJSUlEilUjIJnMFgZGZmikSiwsJCqVRaUFDQ3t4+PDxM7hQLCgoIgsjOziaLLPJ4vN7eXjIrZzI9NScnh8cnG5AB2HsN1v2vaQUapy2KXiHY7cI+bFDWO6r0pzP96Cz/cJYfjfmwbOAJNlrRMU6pGKzhAErF4Ok0bmUnuJLdXcAYTX0+cimLzx2RH4nvquwc/624z4PKiG8cLu8Y/7Wg1ysE2x7OcqcyytjjTd342XTesQROWJUAQtjaLz2e2OU9vQnlQcXCqlDhi+mCRHG6GBRyiccXwN50FkTx1eFijjutBDYmwPwT3HEFvslBFrhfFfK74XkjWSXAACFQqbl9fTW1tenp6ampqaVl5bzuwYnAuaQKdh2E9f/f2zeOf0MUt9HeHsnwpTG30ZjbaEyPf81kPzrzVSH0p7NOJnN2RrL9w1nbw1l+dKZ3KEaObdPOKXCjMJKejhj3TkDMCAAAaasgRQ4AgON4U1MTWbOtpqamq6vr8ePHZDZpdXV1Z2dneXl5X19fcnKyQCBoa2urqqoiT1N7e3sTExPb2tqkUunY2FhBQQEZmMzNzRUKhWQyKvmLJBKJUChMSUmZdHGQJfuLior6B0cghFDDh10H314ibibHp7405pk0XueQPCCcRYqiVwjGHVFUdQFsUCZV6YqwMZFEc6eoTyRRR9UJs9vEpCjyRuR7ozu6xcqU5yNhVYL+cVV2q1gs0VzL6fYMwdypjIJ2sUSp6x1VxjYM/1LQSyi05R3jh+M6p7nK9ArBruV0G/tGmDcgUZwuetEI8d0G3GHFLIvinwVy9RJgsQB3NCM2O8tPH1aHPYCMVijBIYR6CMUyOdbVVVVdXVFR2c5gicfVegihRgiFofDF+olerH+5cXwnUfSns9ypjL3RHXuiO/zfrIt+dNahuM7D8Z0XM/kRNYIdEezkZyNH4rt2R7FPpXADIljuIVhI5WBlJ5hYRNNZe6M7fkjlns/gnc/gHUvocqMyfMKYbz0O2hrMiKwTGvteQMyAgYEBsopF8r9ISUlJSkoitSoxMZHcz01+JUlKSiJtS0lJSXFxcUlJSZNPxsbGJicnJyYmvtqsmPzxSRdjUlJSSkrKn80epOWxsrJKNCqFEEL5C8j0mqpE3ExE0SsEO5/O5wwrJkXROxRjCWQ/pHBv5PU875V8ca+1Qyg/n8Gr6gLRdcLcdnFi0/ClLD5fpHCjYinPRjJaRHU8PLh8wPrHpzUcEN847BrMIHeKJawxfzrLj846mtDVO6o8GNu5Nbh96uDl5PAJYx5P7JKrUQLqtECiOF30PXziS+eXJsX3PVzMcSczYL0YWC7CncyIb9bJzweqI0MgiwGlEgihCsLBsXFOTw+/u0c8Jp3YOIIayDkCG/4Tlv0pDX3mokhOwsha4SBQXczkkz8VEMHyDsXcKAxXCsOdynClMNwoDDcK43pOd+LT4QdlA+0D0p2R7BFC80Mq92Qyp5Q9viuSvTW4/Uo2f090BxkIcacyKBUDMrWOJ1J0i5XJz4bpNYIzaTxXCmNqXdwajKyK84yuri5SvcgIHymQkz5FMtY46dCY/Kc3PZyUvdecjq89nMIKSR7bJiQkNDY+JWR6CCHES2Drhr9OT52JKHqHYhcz+b1i5aui2DUsv5bd/VtxX+uA1DWYwR1RXMnmP+shHtcLc9vEdVz8anY3kGu+j+3MaRWnNYty20cb+cS5dJ4AqO4W9XlQMXcqo6oLlLDG3CgMr1Dm0fiuUakmpHJw/+OOaabb+NKYex939I+hJjPTAonidNEx2/FPbXDnlR9IFF8TSEczYLUIWC8GjmYSt8/lF05o4iMhpwPKZToIlRDKDfClU0E9DIXhsPUzWPV/v9w4zlwUfcKYQcmc6i4wKtNMiqJXKPNeSX95x3hzryTx6fCzbiK/XRyYyKnj4o/KB34r7m/iEzsj2XyR4lw6L7dNnNYscqdiIZWDT7uJ5GcjOyJYfnSWO5URXiPsHVVez+kJSuZcyOBrdYaBcdXdoj6vKT+bG4XxsAy1iJtPYBhGtpSJj48vLCzMyMiYlKv4+Pjs7OzU1NTXBCw2NpbMyiFdvG/StsePH8fExCQmJk7WjSJ/MCYmhvxmivrjL0vEtbaryCY2ojj47E8l4mYiij5h2OlUXj2XmBRFnzCsqgucS+fdyOspZo15UBk1HPxsOi+/fTS4fOBcOq9brLiUyW/ulUTUCunVgqg64YGYTqZAJsTVGS0ir1DMP5zlGcJIbxYlPxv2CsX86SzvUCynVTwIVI/rhzxDpusS2YFcGdMGieJ00T6tx13M/9q5/8HGGgvcxRw4rACWC8HqpcDJTOLzteLSSU1qgqGrwyCTvv6hiSbIPQkbF8Cyf4NF/wb7r8/0+NSPxtwRweaOKK5kd5M/tTWYUcMBz7qJ9BaRwQBTno8IgCqsSvC8h6jqArcL+yZEUaw8mczNax9lDMpuFfYJcXV0nXBwXBXXOORGYbhTGdSKQaVG3zuqLGOPH4nvEgBVDQecSeNumzJM4k5l3CnsM8b1R7wjLS0tpGIxmUyCIMrKykhXLildQqGwvr6ePNUkv8bHx2dlZaWmpj5+/JjsY0Nq6qvN2sgicNXV1U+fPiW3oZ2dnQKBoKCgIC0traOjo6qqKiUlpampiZTMN0kjmYOTmZnJ7uBoDRBCORy4C+v/82V66sx9iv5veOj/p6/baEx/Oss/nLWNxgyImHjSJ4xJOgtJCZz82VffZ1sYMyCcNc2z0+3hLD86y4/OxAZR2va0QKI4XTTlRcDWBF9jYUxR/LNA2i8HlguBzVLc0Uzqv1V+9bQ6O0XH6TSoXjkq0Y/D4RjY7AIFd6QaGDQTUfSlMckUgElRdKUwqjkgpHJwTxSbM6zY/HtbRcf44/qhqFphKXv8blFfPRffHs7qESsPxXb+UtBbzyPSmkX57aPm157G1A9VdYKtwQx3KiOiVsgUyPzorG00pk8Y1j4gvfmkd9O91qmnukcI9lNeD6ppM49obGwMDw8vLi6Wy+UNDQ3R0dEZGRllZWXZ2dlRUVFDQ0MNDQ2RkZFZWVllZWXkPlIsFnO53OTk5M7OzqGhoby8vOTk5JKSEjJnNSEhISYmprm5WavV9vX1hYeHs9nsoaEhDMNEIhGbza6qquro6OBwOOXl5dNpVkVKY35+fk+vwAAh1Akh/wdY8z8mdo0zFcV/KZl3KOZLY5IP/f/1/ORX8hu/Vx5OPulPZ5FJaq+q2qsP//yCt34knzBmS6/E2PfC/ACJ4nTRlD4BNkvnkCj+WSDtlk0IpIu5dKeH/NpZ9ZMcHY8DX2qITKHWn0njTX1E+Zoo7nvcIQDqazn/2ilSGA08PKZ+6HhiV9+oyj0Ea+Th8Y3DyU9HqrvArSd9A2OqE0mcIUJ9r7j/QWn/iz5pSOXgwLjqp7wevkiR9HTYlcJwozIe1w9xRhS+NJZPGNMnDGML5cXMsZPJnKnDJJ4h2JWsbq0OyeK8obq6mkajMZlMnU7X29ubl5cnFAqFQuHo6OiTJ08GBgaqq6uzsrJGRkaEQiGpkXK5XKFQPHv2TCAQqNVqHo+XmZk5PDxM+h0nz12ZTGZPT09UVJRIJCoqKoqIiBAIBDwer6WlRSQStbe3R0ZGTr9ZFenuKCkpFQ4DCCFUd8GOPbDi/4KV/wYNPTMt8+ZHZ51O5R6M7XztfvYKxfzozIAI8rZ/Y2aZfzjLMwTzozN9wpgeVMyDik1WtPEJY24LY87IvO9PZ3lQsUY+8u9PCySK00VbV4k7rDDy8en0BdLWBFgtAjZL8XXW0n3b5L9c1lSUwXGg1BvOps9AFP1ozD3R7KoucCaN5xOGkXu1lOcj90v6D8V1lrPHvUKx1OcjD0oHgssHU5+PBESwWnolj8oGYhuHytjjv+T35reLt0ew8hmjfaPKEtZYQATLj870DMHulfQXMScS6jxDsN+K+/giRSE2ui1sqiWwZwh2KatbjURx/lBRUREREZGTkwMASEtLwzBMpVINDg4qFArSUFhZWclms5VK5cDAgEqlYrFYPB6vubk5NDS0vb2dx+OReTGv5c5ERka2tbX19vZGRUUJhcLCwsLIyMjBwcHS0tLKykqxWMzn858+ffpqUs9bIWOTcXFx1TU1o0AJIYSgEmKuUN9d0aV8qygGhLO8QzF3KsM7FPMIwRgD0odl/W5UBmmr8KUxSc9GQDjLjcoITOQcTejyoGK+NKZHCPaHjWA4yysUi6oVXsjgnUrhtg9IWQLZhQz+pUx+GXv8fAb/clZ3cPngjIxVrsGMqi5g7HthfoBEcbpo66twR7N5IIqvCaTzKmCzFFgtAqb/AUvzBnVw+yvlNqY5fP4oVNtoTLJPG2mT2kZj+r4yyLUw6T70ozPJF3uGYD5hTM8QbLIypB+N+Wr4kFwCv7VupEcIdj2nR4+Kgs8fSFHMzc0FAKSnp3M4HIFAUFZW9vTp04KCAqFQWFdXx+Px+vv7ySdzc3MHBwdbWlooFAqDwejr6yP7rE3mqZI8fvy4vb29t7c3MjJSJBLV1tYmJSWRultSUjI4ONjU1MRisfLz86c+QSXzcUjTJEl0dHR4eHhKSgq7o/NfJgZteQfY+jZR3EZjnk3j3Svu/yGFuyWY0dov+b20353KuJHX81tx3+4o9v6YjmFCnfxs5FgC51mPpLVfGpTCPRzfeaewb1cke3KKbQ1m3CnqgxBez+mu6QJPGKP57aOtfZKcVjG9WlDVBXLbRo8ncqaOvr8uihRGEXPMmPfB/AGJ4nTRNtXhzqvmmShODudVuLM5bHvGl8NtM68pTE5XciH8ql94Ml4yucLd/kpMxf+PT/rRX/7e1yIoEzJJfz1J4S9EkYr9+qTX2PcCYgZMiqJEIsnKysrPzx8bGxsYGBCLxampqWw2WyKR1NTUiMXigYEBsq5bS0sLuWWsqqrSaDQCgYDsFVVSUjLpTXz8+DGGYQMDA5GRkc+ePVMoFBKJhMVi5ebmMpnM0tJSPp/f1dWVnp5OiiJpcCQt/NHR0WSmT0xMTFJSUmZWVkHBk/KKiqanz7COjm7h0IhMPq7WSHT6yYzuOg5wp04lir405t5odlu/tEMo7xErDsZ2NnUTtwr7AhM5fJGCL1KUsscuZ/EVav3AuCqmfogvUgC5NqFp+GpOd1u/dH9Mhy+NGRDO8gjBTqVwnzBG+8eUV7K7H5YN1PPwQsYopWIwpmGoEBsV4up7xf1bHs2sZYcrhfGEgURxWiBRnC7aF8/xtVa48yrjK9w7DEcz4ksnONj9YkTrM+X55NTT/kwa71QK99UCNAHhLK9QzCeMGRDB2kZjeob8dT3GbS9r/DNJZSW/km9FbjH9w1lvNe+7Uxn3S1BzuPlERUVFdHR0cnJyYWFhcnIy2Rmqurq6uLiY7BVcVlaWkJCQk5NTXV1dVFREWu/Ly8tLS0vj4+OLiooqKirS0tLIwqdk0dTJsGJ+fj6pdsXFxZWVlXFxcenp6RkZGZGRkU+ePCG/IcUvMTExMzOz4MmT8oqKhqYmBovdLRCMyOS4Tq+Er9iZtBo42A9fPDfUVWqzUhS3r8u+3wG7mHyJbmcke4qTDD86c1ckq4w9zhbK1Vr9jdyeOi5+q7B3T3THsx6CJ1JIldqj8V2t/dKz6bxN99sKsdGsVvHXD9rIaMJk6unJZA5PpEh9PtI3poxrHKJXC7gjCs6wIrp+yCeMSa8W9IgVJayx0KoZH5+WslB9xGmBRHG6aFue4Wss56koAntTifsmqJLms4nJGTidERDO8gljulIYHlRsazCjvGM8t028NZjhFYK5UhjeoZhPGHYunXc8kbPlUfv3sZ2XsviuwQxfOpMMogSEs/zpLF8aM7tVzB1R8EWKR+UDvxX39Y4qO4Tyk8mcE0mc8o5xerXgSHzX44aht+bUuVIYlApUxXE+UVFR8fjx41c9FaT7YtLRT/7rq09OehDJHeFk26nJg9DJHt2ku4M88IyIiCB/RVpaWsGTJ0XFxbV1de0sFq9/YFgiBTq9AsKXNV30OjgshC1PDbUVupw01cPbsuN7pfv9JNtdiS+dgY0JWL0ErF4CrBeNm/2XIT8Dh/BIfNcUZdU8Q7DbhX0iieZqdjdnWPFzfu/THsm94v7U5yNMgexRWf8wrg5M5HQOyX990vvl720VHeOFzLFvH7aTWkgeoniGYL+X9LcPSLFBmVKjb+2XDuHq8+n8s+m8EYnaOwyLqhO2D0h/zO3JeiHeG82efrqNG4VRy0GJNtMCieJ00bEw/FNb3MkY5v2/L4q2y6S7vSCEodVDrpQZHLxsozFPp3Jp1YJbhX3fPWovYo5ltIi+ftB+LaebVi04k8bzpTG7xcq2fumZNG7q85ERieZOYd/3sZ3UisHD8V1kSrovjckSyCo6xi9k8L6P7YyuE/5e2l/VCWq6QPKzEVq1ILNFVISNXcvpfmsG0NZgBr0GVbSZT1RXV5OZMu8AKX6kHz8yMvJVg2NCQkJ6enp+QUFZRUV9Y2MbhnH7+oYIAtcb/iB+EMKxUch4Yagu1+VnqsMeyoMOSvf4SLa7Et+sA3bLJmpikBJosxTYLcOdzF4mma+xAKuXaKJDtBAGJnKm2Jx5hzFPpXBFEjU2KBNJNNTKweRnI4NAlfVCJJJoGAPSManmXDovv32UUGij64W3CvukKl0DD7+S3U1W9ybdh7405tbg9m1hTO6I4uf83tTmEZFEMyrVZLeKfyvui6kfolYOVnSMZ7SIyMOV6cxifzrLKwR72k0Y6x6YXyBRnC560TDx7fr3W/v0z2OWQpjAZqn8/HEI4e9lg27TFkWyVVMxcwwblA0R6h9zuzNfiFKej/iEMdv6pUyBjC9SXM7iD4yrhgl1ZK2whDUuUepKmGNBKdwGHn4mjesdyiTfhDEgFUs1DTz8ZDLHlcLY+NuLxKfDCU00SA19AAAgAElEQVTDNwt6S1hjncPy/PZRsuHqW06BKIyYhiFj3wuIGdDU1BQVFTV98SN3ftHR0aT4xcfHp6en5+fnl5WX1zc2tTEwTk+vEACg08sh1L76m3AAWe2GyhJdfpY6MkR+PlC621uy3ZXY+hnutBJYLgTWi4H1ErB66YT4Oa6YjsMKWC5U/XoVQng+gz/1om0bjXkqhftzfu/ZNN6JJE5ABOtyVveeaPblLP7lLP6ZNN6BmM6dkezrud2nU7nbwpiXs7ovZ/NPJHE6h+Qnkjivls4PCGedTuXui+7wozN/zO35MbdnezgrKJlDNmv8Ka/ncFzndLoZk4N0A7f2/am4B+KvQKI4bXQ6ie93f9E66s+65bwKd1719vm2xgJfYwHsTYHtMnytJbBeTD7z8g2dzPBPbfB1Vi9fT77zzPN9gPVi1YNfIYQ/F/R5UGdQDdyXxkx6OtI5JB+XayNqBWnNoqSnIx4hWHUX6BySa3WGq9ndT7DRmIah9bdb7hb3PeuRbP69bRuN6Up5eXzqT2dRKwYvZvKLmWNtA9Ktwe2nU7nlHeO7otheIdjlLH5rn6SOi2e9EB+ImWqq+4ezPKhYbpvY2LcCYga0trZO7hQnxY88LI2KinpV/FJTU/Py88vKy+saGl+0t3O6ewRj4+Sx5x/ETyqBXR2GqlJdQZYmhq648oN0l5fEb4vEdSOpYS83fzYmwHYZ+HtOKmC9WHH6MIQwpFro/ra54x2KeYZgXqEYmc7mFYKRqddeoRiZlU1GEEn98wzBtgYzrmR3/5zf8+dGMeTryZ7DniGYH51F2hPJZ6bfWGZ7OIvsy8hGjUinBxLFGSAL3PeHJsMu5sB68WvzDTiY4htW4xtWv73J1Hpr3HmVdJen9OB2fK2l7Nxx/HN7fJ0VvsEGX2sJ7JbJgg6p0xOB08qX+rreGv/UBv/UBt+wGlgvwZ1WvpTMqSe2xQJ98mMphIFJXNJuOJ2xjcb8PrZzXK69W9RXz8Mj64QZLaL89tHfivtEEvX1nO6+UeWN3J6KjvFCbPTrB20Py/o7h+U+ocztEawdEaxXAx5n03heoVjy05G2fqlXKLORT/yS3+sVirlRGA9KB5q6id+K+5OeDt8u6vMMeePHIwtzNKFToHkFi8Wi0+mvi19eXll5eV1DQ0tbWyefPygWA63u9Z2fXAa7uYaqUl1uuiYuQvHzZekeH4nvd4TbJvxTG2C1aEL/Vi8BtibAbhlwMH0fIX9gu0y22xvqNZkMMKPQw/QV6333N/WlMXdFsfkihbHugfkFEsUZoPjlMrBe8nKD+KmN8uFtdX4WvmE1ORuBjYn8yg/6wX79YL/8+rmJbeU6K2C7DFgtAuafAOvFwGIB+b3szFHFzatKyj1NXia+xkI/0EdsdpH6b1WlJ+LrrYHZf8rOHZfu9gJ2y/C1lsDWRLrfV9/Xo+NxdN08ZdhD6aEd+EY7YLMU2C0H1oun3pKC1UtgZZFAD0mz/HSnK525PZzV0ifhixS9o8qsVvHNgl5cro1vHO4ZVXJG5MOEOrh88H5Jv0Kjr+GAE0mcYULdO6o8ncp93iu5W9RHrnB9wpj1PHyEUIulmp/ze2IahtQ6Q/+YskMov1vUn9Y8ci6dV9kJSlljJ5Oncl+Rxa56xUpj3wiIGSAUCqtra5vb2jp5/P4R0bha87r4qRRwsM9QV6nLTdMkRKvu3pDu95N4fy1x20R8bg9WLwEWn/xB/OxNP2hdfscVki0boGy8mCPdMpOiNnNn+IQxD8d1jcu1b7pGiFdBojgDlBEUYLFgYv24eon8+ll9f4+ug4Wvs8IdzchewfJrZ2VB3ysf3NKxGMDeFF9jjjuvkh7eqbh9XUkPlp8/oQx9IP/5ErF1oyohSnZsr+LBLXVaAr7GQsdiSDw3Kx/dVT66A6wXSw/tVEZQZWeP4Y5mpKrJzhzTcTsle7ylOzxkh3YawLi6MFeyw116dLfi16tTHdg6r8LXWkJGc7cc+k6jXfCrYxuNuSe643wG71hiV2Aix4/OPJnM2RPNPhLfdTaddyyx60h8ly+N+UMq90wabxuNeTi+61w6b090x9Nu4peCXnLb50dnHYztJJNUfcKYp1K4P6Ryz6XzTqdyjyV07Y3u8A7FzqTxApM4Ux8KbaMxD8V1AjS35ylqFRwaNDTW6rJTNQnRqge3ZEd2Sby+krhvIr50AvbLgfknE5E/WxNgtxzYm+KvHpMYazivwtdZQmFP/aB6Rpnbc2d4hWJn0nio5MU0QaI4A9R5GcBq0eT2C19nJb8UpG1rwddZ4eutia9ciE0OwG7Z+NL/Lb9xQRUVBmxN8DXmwMZEU1mi62BqnzdCCDW1lYbxMcW9X3SdLFVkqOL2jxOiyGwn3Ddpnzdpm+qkB/z0g/3qvEy9UCC/fo5MjZMd22uQyXSdLFVMOOH6uWF8VPusQXpkl+zCCVVkyFSi6GRGbHaGwr4Xw1of2sxMimQ63ISnMIxJtogjSzKST5IpcJOmfp8wphuFEZTMvVvU92p0cPJNyNd4h2LeoZh32EQRnO3hLO9Q5lvbiHuFYpey+BpU421eYcBx+flAifsXhOtGYrMz7mgGzD+ZOC+xNQH2y4G96ZyuFeVijjuZwZaGHgXcHcWeUTBvjgzPEOx2ISp5MV2QKM4ALaMVX289eXQDrBbJL57UMlqB3TL5xSB9f68qKhSY/7fEfZO6KA/fYEOmtwHbZZqKYvmdH4mtG3XdfHyNhTonTRl8V/7TJVVMuOLuT+qkGNxppa6DCdZayK+d0ZQVqjOTVbERo//j31T0R5rKUmC7DFgvlv1wRNfWQrh9Ltn6GW5jon1aL/H9dnzlfwFbE2D+yVTBRXtTifsXUKPIxoAH9UMsdf3oTLIV3Oy+rRuFca8YOffnGQapROK2CVgswB3mtvi9aayxAHbLDPkZEgiPxHe+dek2B4cbhRFdLzT2jTBvQKI4AwxymcTji8kMGmCzVH71tJaN4essiY32Eq+viM0u+IbVmupy+dUzxGd2+Kc2uIs5sF2mqSpTUO5J/Lfq+FziS2d1XoYy9HfF/Zuq2EjF3Z+09dXEVy76gT7JTg/Fr9c0VWXKcIq2oQbfsFrbUKNKiAbWi4H1Ytm5QO3zxnGLBbi9Ke5kputgyW9cwNdY4BvtiC8cpzhlArbLpPt8IYShNUNvrd84l4cbhRHfOGzsuwAxY2Snj7w8Ypl3Y40FsF6siaBoITyeyPEOnX+iuDWYkd8+auy7YN6ARHFmyM4eB6uX/EtsTOTnjmsa6/D11rijGXBYASwWKO7cMEgIfTdP398r3eNNRkfU+ZmK336W+H6nbW0mvnBSpcQq7v+iuHlVFRUm8dysHxLIr/ygzkjW1FQobl7VlBQQG+21jbX6wX4d1ka4fQ7sTYHNUlnQIU1lCbBfjq+xALYmStojvWhEGXxX9sNhHdaKb7B5U+odsFkiv3gSQviwXPA+0uc+zCB7jj9HPeHmIcpHd+axKK61BBYLVL9chhBeye72enN29Nwc/uHIuT8zkCjODNVj+mSuDb7GAv/UhvjS6dVFJfHNOuKbdcTWz4itn+Gf2pDWQ2KTI77RDl9vTXzpjK+zIjY54Bvt8M/siE2OwMGU2OyCf2aHr7Egvl6Lb7QjvnTCHVbg66yIrZ/hG1YDhxX4OquJ3/WF08SOcI0F7ryS+G4D/qmt/PIP6qzkKWKKwGqR+uEtA4Q/5fdO36Q418a2MOaBmI4xmcbYtwBixqhz04HtMuOnzLyzKFovkQd9DyGMqBt2m7Is+Bwc28KY+x53DOFqY98F8wYkijND01iDO618GRdxMX+98JvzKtzRbGJM/l/AeSXuYo6vsZh4Mem+dzGf2Ns5mU08JN958jWOZn/Y/K354+9aY447rMCdV8l+OER8vXaK+nPAYoE+JYaA8GjCVMUb5/hwpzJ+KehFCXTzES3jBe44H3qRvmkG2S2T7vSAenUWA8yo1fBcGF4h2IVMPpo30weJ4szQj4mJr9e+Y7G3dVYTeecWC3DnlRNpeOSwWw7slgGbpbiLObBbhrvMwIMMbJdN5eJfYw5slsLKIqEe+oezZtSwe04Ndyoj5dmIsa8/4l0wjI9JXDcCh7eVs5izw9GM+GYdlINCjnTeReXdKIzIWpRlMwOQKM4Y2alDk2HFmQ0HU9mRXZrSJ+rMZOJLZ+kBP01ZoaY4X52dJjtzVH7trOLhbdx5lfziSYnPN7NWedx5Jb7OCmItfBn0m4lzf04NfzrLJwxjDKLijfMV+flAYG2ksKLDCtx5Fb52WrWf3jCJVuFrraCg56lQ4x2KzaNJ5B/OcqcyqrqAsa//fAKJ4oxRZSYDq8UzDpCsscAdVqiTY1UJUdq2ZnVqPOG6UUl7qIoKNeBAFR+l+P2m4vebqvREZejvf6iA+jeH4wpiswscHmgSqN+5k6LRh08Y83BcJ6FEtv35iio9Aaxegq99w6z5k1UDOJgCuymPQMjhYk5WdyMLLpJ5bfg6K+BgiruY42utcOeVEo8viS2fTp6+APvlwG4ZsFsG7P9Ux/jNvwV3Wgmf1/Wr4N7ojnlkVfSlMXdGsntQEaiZgERxxugFA8Qmx3fcya2zGl/0PxV3bqiSYsZX/p/xRf+P7Pg+dW66ZLurKiZclRCtbW/BP7MFNkunWdT0rQPYmxLuX0CdKrV1zH3epp66URjBFQPGvvKId0fH5+LrV/9FgrSLObBeTHy1Bv/c/uVC02mlxPNL6d5txCYH3PHNoQoXc+JzB4nvd8TWjcoIKvHtBvnPl+QXTgL75RL/rcQmB9zBlHD9XNNYK9npgTuYkgU3JD7fSPf4SPf5Snd6ALvlf6hm/OYVLbBbps9JlUJ4eMquinNteIViZ9N5Wj0KKc4AJIrvguzUoZdFUGckUXbLiS+cNCUFxJZPcYcVwH65pqZCdu4YsFggO7JLU1aoqa9Shj4gvl0/W8enwNZEesAPQhhWO19Niv50llco1ozMGPMarVa6zxfYLH19B7beWvnwjl44KNnuStYKBnbLpLu99L3dOj5X+7yR2GhHhgBwp5XAejGwWgSsFgPrxcByIbBaTGzdqE6Llx4M0A/0S7Z9qyl9ok6OHV/xn6qkGIn/VmD2XxK3zyV+W4DFQrIWI7HZRd/Xo+N2abE2TXG+/NIp+Y/nxy0+wZ1XAatFuPOqNy1GgdVCDf2hFsLjiV3e80cUXSmMpKcoEj8zkCi+C+qMpIlOTzOSKBdz3NFMnRIvO7pn3OTfycptutbn+DpLYLOU+NJZk5epSolTPLytuH19tnxdYPUSxeVTEMKHFYLpd1KcU8MrFAtK4So0emNfdsTfQvHw1mt3NbA3lQa4qXPS9YMD0h3uwG45sDUB1oslrp9Ld3rin9roerule3yA/XLgYCrZ4a6KDtM21akSo1VxkZr6aukeH2XIfVVSjMTnG10XW+L9tTonXRn2UH76iKaihPjCUbrLU1NboSkpkHhuxu2Wk/kyum6u4udL0j0+xNbPdJxOg1SiDKcQWz/TVJZId3q86UwVWC5U/nwRQngjr3eKRi5zavjRmH50VueQ3NhXfp6BRPFd0AsG8E0OuKPZTPTJAqxeqrh/E0KofVqvqSwhPnfQVBQr6Y/Aqv/G11qqk2JkQd+rEh+rczPk5wOBzTvl8vzFCneRJviODsLr82cyvzZQIZuPA+2zBuCwAl/zx2C5izmwN9W9eC7d4w3sTWWHd8qO7MbXWo6b/of0gL+mKA9fZ4W7mIPVS+Vnj+lHhhR3bhjwcU1ZobowV1Ndrrjzo763W7LdVdfJknh/rc5NV4VTJNu+04tHpAf8tVirKipUlZagbX6Kr7MCdsuJzS76/l59D1+HtUl3eaoL87RYqyxwP/Glk+KXKxLXjW86oQGrl8hPHoAQRjWMzJfFpVcodg6dnc4cJIrviPzK6Rlu5ixwF3PZ8X3yK6cVN6/IfzxPfOEkO7aHtBgSmxykB7cDWxPpHm/5xZMT3YZnRRQtFhjS4nAIv4/rnEcJApPDj87ypzO5I6gV3PxHpZLs8AC2f4zhuZjjay11jFbpLk/cYYX2eaO2+Sn+mS2+frU6O1Xi9jmwWoSvswI2JvKzx3Qtz8YX/7+asieyU4ckPt9oG2olAe66lqeSnR66ThbhulFdkKWiB4+b/Ze2sUZx7xct1gYsF+IOK3R8LuG6EdgsJb5dr+tiS/23AhsTYP6JKi5ClZYwtuh/4o4rxpf9O3AwfePxqd1y6Q53qFdlMsB8CUO4BjOSnqHV5IxBoviOaF88x51WzrSpKbA1AZYLyf44uIs5sFk6kV+3xmKibyLZHHG2an+4mON2y2F1iVAPt89Pk6JHCHY1uxt1vfk4UMVGvL6UdDHH11npuV3SfdsmHLeOK4DtMnVOmrauWnZoh2Tbd7ijGVi9VH7+hL6rA1gu1DZUy6+elu7x0TU/lR7Yru9iE16b9UMC+aVT6owk7bMGfL21jtkuC9yv43Yqbv+oiovQMV5M7BS/26Dv75Xu9AC2y4DlQtVjmo7PlR3aQWx2kR7eSWx2eaNF2NGM+GoNlI0XdM0Pq6IvjelHZ3YNo7PTGYNE8d2RHt0NVk/Z3dfow3klvmE1ZLdxpTNrLzxHhn84y4OKVSOX1ceCfrCf2OSIO70Sd3CxwNdZqdMTJb7fAocV5OpQEuCmfdaobW3WsRjyny8Dq8XA3lR2cLs6NR7YmCgjqbIjuyQ+36hiwiV+W9QZSbiLuZIerEp8LAlw0z5vlPh+p0qIJrZ8Kjt9RMdiaFueSba74nbLcKdVxGYXdU6axPsr4GiGO6yQ+HyjfVqvra+W+HyjH+iTnz/xxn7dZFPSXm7zsHYbjTn315ceVOx6Tg86On0HkCi+O+rSJ8DGZE4Xr3I0IzavgaPC+n7lfDQpeoZgZ9K4Ki1Ksfl4kF/+4c9xB2C//A/zaJ0VsDcFtsv+YFV0XgXsTSc8iM6rJhyKLuZkagywW4Y7rMAdzYCtCb7GAtibksWhgN0yYLvs5bnoGouXv2udFe5kBmxNgI0JseVTZWSIxOOLNyYKkFbFxmqhBu6b81ZFfzrLnYohz/67gUTx3TGolNLtbq/HSObSAPamEo8voUGb3DI2X7IDXk7scJY7lVHGHjP2dUbMJtr6amC3/PV0mz/HC8iw+mvPT1bDX2M+UUyYlKvJh5NVLyZ/9k1v8upDp5USjy+Ib9aRovvXs2mNBbA10WcnSyE8FDvXuyp6h2JByVyFGq0m3wUkin8LVUocsFw4Z8v/A1sT2fcBEEJ63fC8CIS8OrxCsaBkrhxN7I8Lg0op2e31umFx+mOdFdmmDXdaSYbhcaeVuJPZRDF9RzN8vTXusAJ3Womvt57BezqtfGv1HGC5UBP2QAPh8cS57t93pTAyX4iMfannK0gU/xYGqUTit2XObhbB6iWKq6chhI/moUnRlcIoxNA28SNEXZANVi95x6Wkg6kkwF374pmO06G4cwOs+m9VbLiug6XrYit+uig7dUj9JEe601N+7rj8wokJ1Zyt2WS5UHnjAoTw5pO+uexu8glj7o/pEEtRk7V3BIni30VTUgBslr5+HDQ3BrBcqAm5p4XwSk73XJ7Gfx5eIdiJJI5UqTP25UXMPga1SrrH+902i8B+uez4PsXvv8qvn9UPCYkvnDUNNaqoUMl2N8J1ozojUX71jKaqVBkZgn9qO7vxfrB6qfzEfghhdJNoLi8xXSmMmIYhY1/keQwSxb+NXi87tveNSWvGFUWLBYbMRADhvsdzPTXg1eFPZ3lSsVoubuxLi3hfaMoKgY3Juywl11nhTmbjy/5d4r9VU10O7JZp62v0ggFNSQHx7Xpl8F11dqq+v1d2ZPc7trKZUo+lflugXpUxh62KPqHMg7GdaJv4d0CiOAtoW5tx51Uz9Sy+9+FiDhxMYW3ZsB7uiGD5zR9RdKcwbhX2GfuqIt4nWq30YMA76pbzKnyNhTojSbrfD1gtkl/+QbrfV52ZrKksARYLFLev6zqY6vRExc+XgO1sHp/iTmbEl05QMlrYJXOdqztFVwojswVFE/8WSBRnB8VPF4HFAuML4Wv/79iwGnYyOJL55NzfRmPujGD3jqJmNx85mpoKsqv2TG9sYLVIGfZAFRsObJfh660kOz2A80plyH1NfTWwMVFFhWrKi6T7fFWx4fh6q9k8QSWtivyOdrFubrYm9QrFTiRxZCoUdPhbIFGcHfSCAeLrtWSZ/7kyHM2IzS5wfLi6V+Edis0Xk6IrhZGMalP9E9DrZT8cnmnhe2C3TPp9gAEH+oF+XTdPduaoOitVLxjQCwakR3Ypfrkiv3Ja/uM59ZNsxYNbs5toQ2a3wvqKIR3c+7jDd44dvfiHs9wpjLKOcWNf13kPEsVZQ1OUB2xN5tAhqoMp4fElhNqE5lHXuRoCeW14hGBByVy01P2HoOvtxjc5AAfTGSkT8d0GiffXkm3fSvy3El86E5tdJH5biO8+BXbLCLfPyXZUkgA3/DO7WS6sscYC2JjoM5NkEB6M7dw2x1wZ7lTGtexujQ7VsPm7IFGcTRQ/XwKWc+UQFdiayA7vhBBG1M8Pk6IvjelHY7UPSI19GREfDnVKHLCaYbFf51XA3pQcuMsq3GklsDed6EXstJL070/806zPKYsFmrDfNRCeSOLMKauiTxhzRwSLJ0J182cBJIqziQEAiffX725Mnt0JbL1Y+eM5COGD8sG5nEFODn86y43CyHohNvY1RHxYdFrZsT3AavHUxvk5MoDVQuWP5yGEv5UMeoTMoTnlRmFkIbf+LIFEcZbRPmvAncxm2Grx/Uzgf61qz2fwvULnuknRjcK4U9SH6hf/A9F1deAbVgOHFUafMm+fUzZLZcf2QAjjnornTkjCjcK4kdejRQenswQSxdlHGUkFlguNXCh8jQWwXGjISgIQ7o1mz7WkgNeGZwh2NKFrTIbMVf9QVPGRwHLR3KyA8QdRtDeVbPsWGlTp7WDL3BBFnzDmzkh2D8rWnj2QKL4HDAb5jYvAwqg1UV3MgeMKWFc+pIc7I+e0KPqEMX1pzLZ+FEr8B2PQyy+dmjvx+DcOJzPiCycoGS3myNyoDH9jzx0/OsszhFHGRhmnswkSxfeCQaGQHt0DLBcabfaSnRS7sE7c4B8+Fz1V5PClMT1DsBIWqnH6T8dA4JLtbsB6yZwOLjqvwtdbQy6LNa4n714jzh3/cJYrhRFdhyq6zTJIFN8X+rFRid9WYL0YX2uMSU6aFHFxOV/mFTJHTYp+NKY7lZGBCnAgIIQQ6jgd+OeO+Jwy+742SKtibfmIDu41dldFVwrjp/wetRaFEmcZJIrvER2vi/h6LVhthMUvsF8u8fkGQl38c/Hc9GP40VmuFEYsqlyMeAVNaSGwW447rTS+/v3lWGMBVi/Rp8dLIdwf02FEq6IHFQtM5IyiGqfvASSK7xdtWzOx2RnYLP3AughsTGTH90IIIxpG5qAo+tNZW4MZIZWDBrTMRfwRZVQIsF48h4pgvDazLBZoqL9pIDyVwvU2UlK3Vyi2O4rdOSQ39rX6OEGi+N7RtjYTX6/9wLoIrBYpf7oAIbxfNuhOnVt+DD86a2tw+4PSfrUWNRBG/AXK4DvAatHc1EVgtUh57QyE8PfyQXeqEZab3qFYQDirpU9i7Kv00YJE8UOgZWPEd58C6w/nUAYWC7T0h2oIT6fxjLWe/WtFpDFdKYywKgGqR4WYAsWDW8By0fuoSvN3Z5aNiezILghh7DPRh7cqeodh/uGspz2Esa/PxwwSxQ+ErpMlcd800/LH7zjWWADrxYbsFBzCPdFzqHLxNhrTIwSLb0T1vhFvR37rmvH9vn8WRQdTifdXUK9KaR3/wFZF7zCmL41Zh/qMvmeQKH449D18yXbXD+FfdDHHnVbChsphHdwVNVdMit5hTO9QLLcNFXJDTA+dTnHzKrBYMLfOUZ1WEpscIS4q5co8qIwPltftHYr50pg1HKSI7x0kih8UAxiXnz8BrBa93/w6p5X4pzaQ18Ee1/vPjU6KHlRsezirAvW1QcwInU758DZYvRR3NDOOtenPw3kVvs4KdrR3EYaAiA9kVfQMwfZEs5u60anphwCJ4gdHr1eGU3DHFcBu2fua545mxFdroAwUdkndjW1S9KezXCmMoGQuc1Bm7D89Yl6iTo7FnVcBu2VzwtfvYo47roBVxWLDB7IqulEYRxO6UK7pBwOJonHQlBcRm12A1Xs5SgX2yyW+WyDUJTSLjVuhcVsY052C/V46gCu0xv6TI+YxmqpSYpMjWL3E+KK4xgJYLdanxkoh3P/4/YqiP53lGsy4kMEX4mpjX4F/EEgUjYaO1yU7vBNYLcJnuz8AsFkqC9wPIYxqGHE1XtModyojIJyV3z5q7L804mNAy2yXeH8NLBcYPfUGWCzQBN/RQng2nf/+Uru3hTHdKIzfivskStRz+4OCRNGoaDSq+Ch8kwOwWjSLW0ZgtUj580UI4W8lxrFS+YQx3SiMc+k8pgAdmSJmDYN4RH7hJFi9BLc3NaYoWi9WXDkNIXxUIXhP88sjBAuIYOW0ivWovMUHB4mi8dFxu2RBB4H1YmA/O1UfgcUn2vCHKghPJnO9wz6oSdGPznSjMPZGd2S+ECs1yJuPmH3UmcnEJgdgtdhYXWiAjYns0A4IYexT0ayXiyLLH/6QymUJ0YLSOCBRnBsYDKrMFOLb9cBywd89TV1jAVYvMeSQJsUP58fwD2d5hGDeocwHpQODQGXsPyjiY0bH6ZQe3gksF+KOxmhN7GAq8fgCGlRpbbNsVfQMwTxDsNCqQakKHZkaDSSKcwi9aFgR/Bux2RlYLsQdzd5xxrqY486rYGO1UAN3fxCToj+d5RmCeVCxc+m8Rj7KGkd8EDQaZQQV/8zWCAXhnMzwTQ5wbKi6R+EVOjvZ3T5hTFcK41QKt56HnIhGBoninE1of8wAAA0ISURBVEM/2K+4/wv+ucM7SqPzSnyDDezpYoh1fvT3a1L0p7M8qJhnCHYhg1/eMY5qmSI+MDpup+xSEO5oBlYv+XCnqaRVkdXKk8IdEX93ipERh91R7NTnI3I1mkHGB4niHEXXw1fcukbm4ABbkxlk3JEmRTme3yFxo2LvqTm4L43pTmF4hzKvZnfXcHBUyBRhRLT11dID/sB6CbA1+RDS6GKOO6yAlcViA9zzNw5j/OhMNyrDJ4x5r6S/d1Rp7L8iYgIkinMa/WC/Ki5SstMTOKwAVotwR7O3znlgv1zivxVCbWLL6KybFP3oTM8QzI3C2BXJvlXY28Qn9Hokh4g5gE6rzkmT+HwDVi8BNkvft20DWC7Up8RMdFWcuSj60phuVIYfnXWrsLe1X2rsvx3iDyBRnAcY1CpNXbX8xgViswuwXgKsFgGHFW+a9sBmqfzkATh7JkWyUJx3KOZKYfjRmRcz+dmt4oFxlEqDmHMY5HJ1Xob04HbcYQWwWow7v69iisBigTr4jg7CS1ndXtO2Kvr/K3YYEM76vbQfQzWe5iRIFOcTeqFAnZEkv3xK4roRdzQDlguBrQnutPJVgQSWC1U3L0MIbxf1e/yNTop+dCZpNySdWEHJnMf1Q2yhTIu2hog5jl6vqa+SnwvE11sDiwXAbtmsZ+IA68WKy6cghJQqgfs0lp6+NKY7FfOgYt/HdoZVCTjDqGbb3AWJ4rzEQODa+hplyO/S/X74RrsJgbRcCGxNxk3/QxsRrITwaEKXz/RMiv50lh+duY3G9A7FPEIwVwrDjcLwD2cFJnEelg0UYqM8kQKZDhHzDl0HUxlyX7rDHXcxB5YLZ1Edga2J7IA/hIaYN1sV/eksX9pEuGFnJPuXgt6KjvFxOap3ONdBojjP0Wn1fT2a6jJVfKTi5hXpQX98o73hSea4AfrSmd88bCe3euQq1SMEI70T7lSGG4XhSmFsDWZsCW73DMG2h7P2RnecTOb++qQ3vEaQ3z7KFsoVamSWQsx/1Grti2dK6n0JqY4WC8DqJcDBFHdeha99x6wc4GBKuH1OdlV8VRT9w1m+tIlYg0cItjuKfSmTn9YsQnk08wgkih8XOp0BjEGFTKkzVHSMp7eIHtcLqZWDv5f23yvp//VJ782C3vsl/dSKwYhaQXzjcFqzKKdNXNkJWEKZSKJWIU8F4uPFoFFrXzxTRobITh+RuG3C11oCq0XAahGwW447rJgIQ0wzeZW0KooEdf0qDyrmFYJ5hGBbgxnuVMaOCPbpVC69RlDVCQS4WofCDfMNJIoIBOIfh0Eq0bY1q1Pj5TcuSALciG/W4RvtcedVwGoxsFgArBeTWawTw9ZkYtgsBauXAKtFYNX/ARafwJZGvhzue9wRmMS5W9SX0DRc3jHOFymQQ2leg0QRgUD8s9FqDWBcx+3UNNSoc9JVEVTFL5flV07LzhyVnT4iO3lQdmiH7PAO2aEdsqDv5dfOKn77WRn2UJUQbRjsV0M4hKtR2YqPCSSKCAQCgUBMgEQRgUAgEIgJkCgiEAgEAjEBEkXEx4lAIKivr6+qqmIwGG99MZfLxfE3dicYGxtraGhobm6GEEokkqamppqaGsO/ur82NzdXV1cbXmkGK5PJVCoVhFAul2u1792XplQqOzs7p37B8+fPq6urtVqtVqsdHBx83x8JgZi/IFFEfJycPHny/PnzCQkJFRUVU79ydHSUQqFMIYp37tw5efLkjz/+WFBQkJmZuWvXLgqFcvHiRbVanZSUdOvWreDg4B9//FGtVpOvDw8PT0xMhBCeP3++p6dn9v6b/pra2tqsrKwpXlBTU+Pm5kalUu/evYth2KFDh/7+L9XpdGFhYQSBOoUhPjaQKCI+Tk6fPt3Y2Eh+X1lZef78+Xv37ikUCiqVGhwcnJaW9ujRo9DQ0Nra2kePHl28eFEgELS1tV25ciUzM7O7u/vEiROTInfz5s3i4uLm5uYbN26kpqaGhIRACK9du3b//v1jx46Rrzl+/HhpaSn5/dGjRw8ePKjVak1NTdva2tra2u7cuUOhUFQqVU1NzeXLl0+fPv3w4cMXL15ACCMiIurr6+/cuXPr1i2FQpGSknL37t2MjIzS0tKLFy8+ePBAJpPRaLQHDx4kJiY+ePCASqVWV1ffvn37+PHjVCq1tbX1+vXrERERKpWqsrLy8uXLgYGBAoHg3LlzTCaT/DylpaXXrl2DEB48eLCpqeno0aMQwszMzCtXrtBoNJVKFRkZefXq1YyMjNHR0V9//ZWUfwqFcufOHaVSWVJSEhwcnJCQMDg4+OjRoytXrkRERHR1dZmZmV2/fl0mQwU8ER8VSBQRHydBQUH79++nUChcLtff37+/v//+/ftUKtXNza28vFwgEGzYsIHD4RAEUVZWFhgYeP369fv3758+fVqv1wMA8vLyJk8+7927t3PnzvPnz9fV1SUnJ9+7dw9CGBcX5+npefbsWfI1v/76a0xMDIRQp9Ndv3796tWrubm5+/btKygoGBwcjIuL++qrr9LT0w8fPgwA2L9//927d2/fvs1msy9fvjw0NJSRkfHdd98VFRWdPn363r17YrHYy8tLIBDcu3cvODjYw8OjsbGxvLz822+/FYlEEEKCILZs2VJcXNzX15eUlPTVV19lZmYeOHBAJpN5eXm1t7cXFRUNDQ2Rn62+vn7Tpk2XLl2Kj4/v6OgICgricrm+vr7Dw8M3btw4fvz4iRMnRCJRUFDQw4cPd+7c2dPT891333V2dgYGBlIoFE9Pz9TU1C+++OLq1au7d+8eGhry8/Nra2s7cOAAn89/9dwYgfgIQKKI+Dg5ffp0QUGBSqVis9l79uyBEObk5Jw7dy4wMFAsFguFwv3790MIq6urL126dPPmzQMHDqjV6ocPH/7888863R/q2/3666/p6elKpfLgwYMPHjwICwuDEN6+ffv3338n3wRCGBQUVFhYCCEUi8XXr1/Pysravn17dnb2nTt3wsLCaDSah4dHUlLStWvXMjIyLl261N/ff+3atWvXrjU1NSUmJgYHB+/ZsycpKen69etNTU0DAwN79+6FEGZmZp47d+7UqVNisRhCWFBQcOzYsdHRUTqd/ujRIwjhrVu3aDTali1b0tLSLl++nJWVdeHCheHh4Vc/f1lZ2fnz5yGEpMhduXKlvr7+5MmTEMKYmBhbW1vyv+inn346f/78lStXZDKZj4+PRqMhJTMgIKCioqKsrKygoCAwMBBCGBAQUFtbe+jQIbRNRHx8IFFEfJycOHGiuLgYQqjRaC5cuBAeHn7kyJHa2tp9+/YJBAKBQBAQEAAhzMjIOHbsWExMzN69ezEMy83N9fHxefHixffff08my0AISW2IjY09c+ZMVFTUnj17MjMz7969q1KpaDTa7du3aTTaxYsXlUolhLCuru7y5csCgeDUqVM4jh87dmzv3r1xcXGBgYHx8fE3b9709/ePjo6GEKanp7u4uGi12uvXrwcHB1+9evXBgwfnz58vKSnR6/Vnz56Nioo6duxYZWXlgQMHhoaGxsfHy8vLd+zYcfPmTUtLy4SEhGfPnh09ejQhIeHo0aMpKSk//fSTr69vQkIChDAwMLClpYX8/BUVFZs3b87Ly9u5c2d5efnevXtbW1vPnDkTGxt77NixJ0+eBAUFxcfHBwUFlZSUHDt2DMdxNzc3mUx26tSpjIyMixcv5ubmFhcXt7S0kFLt7e3d2toaFBQUGho6NjZmhKuLQLw3kCgiPk74fP74+Dj5vVwuz83NbWtrgxB2dHSo1Wq1Wj2ZsVleXs7lcvv7+9va2vLz83t6ehQKRWVl5eR+cXBwsLCwMDc3V6VSEQRRVFRUVFSk0WjIf62oqMjNzZ18ODo62tfXByEkk1B6e3uFQmFJSYlQKOzp6SkqKiopKXF3d6+srKyoqCBDfVKptKCgQCAQ9PT0dHd3kx9bIpHk5uaSqbOdnZ06nW58fDwvL6+lpaW/v7+kpKSwsPD58+cikai0tFQoFPb29hYUFJSUlGzZsqW2tvbatWtVVVXkR5LJZGVlZXl5eeQHY7PZAoEAx/G8vLyuri4IYU9PT15e3vDwsE6n43A4Wq2WxWLpdDoul6tWq4eHh/Py8trb22UyGYfDId9BrVaLxeL8/HwkioiPDCSKCMSHIzExkcz0wTDs5s2bAIBZfPPY2FgqlfrgwQMOh/P06dMP4AZBID4+kCgiEAgEAjEBEkUEAoFAICZAoohAIBAIxARIFBEIBAKBmACJIgKBQCAQEyBRRCAQCARiAiSKCAQCgUBMgEQRgUAgEIgJjCyKBoNBLpcb9zNACOVyudHrGisUitdKbn54VCrVZGUWY6HRaCbrqxkLnU6nUCiM+xkQCIRRMLIo6vX6kZER434GCOHIyIherzfuZxCLxUYXAwCA0Us8S6XS2a3z8g4olUqyADcCgfin8f8Dogd1bpv5Cw4AAAAASUVORK5CYII="/>
          <p:cNvSpPr>
            <a:spLocks noChangeAspect="1" noChangeArrowheads="1"/>
          </p:cNvSpPr>
          <p:nvPr/>
        </p:nvSpPr>
        <p:spPr bwMode="auto">
          <a:xfrm>
            <a:off x="155574" y="-144463"/>
            <a:ext cx="3984377" cy="398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179532720"/>
              </p:ext>
            </p:extLst>
          </p:nvPr>
        </p:nvGraphicFramePr>
        <p:xfrm>
          <a:off x="395537" y="1131590"/>
          <a:ext cx="374441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715285038"/>
              </p:ext>
            </p:extLst>
          </p:nvPr>
        </p:nvGraphicFramePr>
        <p:xfrm>
          <a:off x="4738457" y="1131590"/>
          <a:ext cx="374441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1933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82550"/>
            <a:ext cx="9144000" cy="792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altLang="ko-KR" dirty="0" smtClean="0"/>
              <a:t>- Mentoring -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1222" y="826747"/>
            <a:ext cx="9144000" cy="9286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u-HU" sz="1600" dirty="0"/>
              <a:t>Business </a:t>
            </a:r>
            <a:r>
              <a:rPr lang="hu-HU" sz="1600" dirty="0" err="1"/>
              <a:t>Coach</a:t>
            </a:r>
            <a:r>
              <a:rPr lang="hu-HU" sz="1600" dirty="0"/>
              <a:t> </a:t>
            </a:r>
            <a:r>
              <a:rPr lang="hu-HU" sz="1600" dirty="0" smtClean="0"/>
              <a:t>Kft. </a:t>
            </a:r>
            <a:r>
              <a:rPr lang="en-US" altLang="ko-KR" sz="1600" dirty="0" smtClean="0"/>
              <a:t>KKV </a:t>
            </a:r>
            <a:r>
              <a:rPr lang="en-US" altLang="ko-KR" sz="1600" dirty="0" err="1"/>
              <a:t>szektor</a:t>
            </a:r>
            <a:r>
              <a:rPr lang="en-US" altLang="ko-KR" sz="1600" dirty="0"/>
              <a:t>-ban </a:t>
            </a:r>
            <a:r>
              <a:rPr lang="en-US" altLang="ko-KR" sz="1600" dirty="0" err="1" smtClean="0"/>
              <a:t>végzett</a:t>
            </a:r>
            <a:r>
              <a:rPr lang="hu-HU" altLang="ko-KR" sz="1600" dirty="0" smtClean="0"/>
              <a:t> </a:t>
            </a:r>
            <a:r>
              <a:rPr lang="en-US" altLang="ko-KR" sz="1600" dirty="0" err="1" smtClean="0"/>
              <a:t>kutatás</a:t>
            </a:r>
            <a:r>
              <a:rPr lang="hu-HU" altLang="ko-KR" sz="1600" dirty="0" smtClean="0"/>
              <a:t>a, 2013</a:t>
            </a:r>
            <a:endParaRPr lang="hu-HU" altLang="ko-KR" sz="16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u-HU" altLang="ko-KR" sz="3200" dirty="0" smtClean="0"/>
              <a:t>5 </a:t>
            </a:r>
            <a:r>
              <a:rPr lang="en-US" altLang="ko-KR" sz="3200" dirty="0" err="1" smtClean="0"/>
              <a:t>év</a:t>
            </a:r>
            <a:r>
              <a:rPr lang="en-US" altLang="ko-KR" sz="3200" dirty="0" smtClean="0"/>
              <a:t> </a:t>
            </a:r>
            <a:r>
              <a:rPr lang="en-US" altLang="ko-KR" sz="3200" dirty="0"/>
              <a:t>&lt; </a:t>
            </a:r>
            <a:r>
              <a:rPr lang="en-US" altLang="ko-KR" sz="3200" dirty="0" err="1"/>
              <a:t>Túlélési</a:t>
            </a:r>
            <a:r>
              <a:rPr lang="en-US" altLang="ko-KR" sz="3200" dirty="0"/>
              <a:t> </a:t>
            </a:r>
            <a:r>
              <a:rPr lang="en-US" altLang="ko-KR" sz="3200" dirty="0" err="1" smtClean="0"/>
              <a:t>arány</a:t>
            </a:r>
            <a:endParaRPr lang="ko-KR" altLang="en-US" sz="3200" dirty="0"/>
          </a:p>
        </p:txBody>
      </p: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500063" y="2441575"/>
            <a:ext cx="5435600" cy="622300"/>
            <a:chOff x="925943" y="1690403"/>
            <a:chExt cx="5435727" cy="623061"/>
          </a:xfrm>
        </p:grpSpPr>
        <p:sp>
          <p:nvSpPr>
            <p:cNvPr id="5" name="Teardrop 1"/>
            <p:cNvSpPr/>
            <p:nvPr/>
          </p:nvSpPr>
          <p:spPr>
            <a:xfrm rot="18805991">
              <a:off x="922395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Teardrop 1"/>
            <p:cNvSpPr/>
            <p:nvPr/>
          </p:nvSpPr>
          <p:spPr>
            <a:xfrm rot="18805991">
              <a:off x="1458188" y="1693157"/>
              <a:ext cx="623061" cy="617552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Teardrop 1"/>
            <p:cNvSpPr/>
            <p:nvPr/>
          </p:nvSpPr>
          <p:spPr>
            <a:xfrm rot="18805991">
              <a:off x="1993982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Teardrop 1"/>
            <p:cNvSpPr/>
            <p:nvPr/>
          </p:nvSpPr>
          <p:spPr>
            <a:xfrm rot="18805991">
              <a:off x="2528982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10" name="Teardrop 1"/>
            <p:cNvSpPr/>
            <p:nvPr/>
          </p:nvSpPr>
          <p:spPr>
            <a:xfrm rot="18805991">
              <a:off x="3599776" y="1693157"/>
              <a:ext cx="623061" cy="617551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11" name="Teardrop 1"/>
            <p:cNvSpPr/>
            <p:nvPr/>
          </p:nvSpPr>
          <p:spPr>
            <a:xfrm rot="18805991">
              <a:off x="4135570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Teardrop 1"/>
            <p:cNvSpPr/>
            <p:nvPr/>
          </p:nvSpPr>
          <p:spPr>
            <a:xfrm rot="18805991">
              <a:off x="4670569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Teardrop 1"/>
            <p:cNvSpPr/>
            <p:nvPr/>
          </p:nvSpPr>
          <p:spPr>
            <a:xfrm rot="18805991">
              <a:off x="5206364" y="1693157"/>
              <a:ext cx="623061" cy="617551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Teardrop 1"/>
            <p:cNvSpPr/>
            <p:nvPr/>
          </p:nvSpPr>
          <p:spPr>
            <a:xfrm rot="18805991">
              <a:off x="5742157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628" name="Group 15"/>
          <p:cNvGrpSpPr>
            <a:grpSpLocks/>
          </p:cNvGrpSpPr>
          <p:nvPr/>
        </p:nvGrpSpPr>
        <p:grpSpPr bwMode="auto">
          <a:xfrm>
            <a:off x="500063" y="3460750"/>
            <a:ext cx="5435600" cy="623888"/>
            <a:chOff x="925943" y="1690403"/>
            <a:chExt cx="5435727" cy="623061"/>
          </a:xfrm>
        </p:grpSpPr>
        <p:sp>
          <p:nvSpPr>
            <p:cNvPr id="17" name="Teardrop 1"/>
            <p:cNvSpPr/>
            <p:nvPr/>
          </p:nvSpPr>
          <p:spPr>
            <a:xfrm rot="18805991">
              <a:off x="922395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Teardrop 1"/>
            <p:cNvSpPr/>
            <p:nvPr/>
          </p:nvSpPr>
          <p:spPr>
            <a:xfrm rot="18805991">
              <a:off x="1458188" y="1693157"/>
              <a:ext cx="623061" cy="617552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Teardrop 1"/>
            <p:cNvSpPr/>
            <p:nvPr/>
          </p:nvSpPr>
          <p:spPr>
            <a:xfrm rot="18805991">
              <a:off x="1993982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Teardrop 1"/>
            <p:cNvSpPr/>
            <p:nvPr/>
          </p:nvSpPr>
          <p:spPr>
            <a:xfrm rot="18805991">
              <a:off x="2528982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Teardrop 1"/>
            <p:cNvSpPr/>
            <p:nvPr/>
          </p:nvSpPr>
          <p:spPr>
            <a:xfrm rot="18805991">
              <a:off x="3064776" y="1693157"/>
              <a:ext cx="623061" cy="617552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Teardrop 1"/>
            <p:cNvSpPr/>
            <p:nvPr/>
          </p:nvSpPr>
          <p:spPr>
            <a:xfrm rot="18805991">
              <a:off x="3599776" y="1693157"/>
              <a:ext cx="623061" cy="617551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Teardrop 1"/>
            <p:cNvSpPr/>
            <p:nvPr/>
          </p:nvSpPr>
          <p:spPr>
            <a:xfrm rot="18805991">
              <a:off x="4135570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24" name="Teardrop 1"/>
            <p:cNvSpPr/>
            <p:nvPr/>
          </p:nvSpPr>
          <p:spPr>
            <a:xfrm rot="18805991">
              <a:off x="4670569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Teardrop 1"/>
            <p:cNvSpPr/>
            <p:nvPr/>
          </p:nvSpPr>
          <p:spPr>
            <a:xfrm rot="18805991">
              <a:off x="5206364" y="1693157"/>
              <a:ext cx="623061" cy="617551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Teardrop 1"/>
            <p:cNvSpPr/>
            <p:nvPr/>
          </p:nvSpPr>
          <p:spPr>
            <a:xfrm rot="18805991">
              <a:off x="5742157" y="1693951"/>
              <a:ext cx="623061" cy="615964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629" name="TextBox 38"/>
          <p:cNvSpPr txBox="1">
            <a:spLocks noChangeArrowheads="1"/>
          </p:cNvSpPr>
          <p:nvPr/>
        </p:nvSpPr>
        <p:spPr bwMode="auto">
          <a:xfrm>
            <a:off x="5972175" y="2520950"/>
            <a:ext cx="866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latinLnBrk="1"/>
            <a:r>
              <a:rPr lang="en-US" altLang="ko-KR" sz="2400" b="1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36%</a:t>
            </a:r>
            <a:endParaRPr lang="ko-KR" altLang="en-US" sz="2400" b="1" dirty="0">
              <a:ln w="0"/>
              <a:solidFill>
                <a:schemeClr val="accent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630" name="TextBox 39"/>
          <p:cNvSpPr txBox="1">
            <a:spLocks noChangeArrowheads="1"/>
          </p:cNvSpPr>
          <p:nvPr/>
        </p:nvSpPr>
        <p:spPr bwMode="auto">
          <a:xfrm>
            <a:off x="5972175" y="3541713"/>
            <a:ext cx="8667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latinLnBrk="1"/>
            <a:r>
              <a:rPr lang="en-US" altLang="ko-KR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70%</a:t>
            </a:r>
            <a:endParaRPr lang="ko-KR" alt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631" name="TextBox 42"/>
          <p:cNvSpPr txBox="1">
            <a:spLocks noChangeArrowheads="1"/>
          </p:cNvSpPr>
          <p:nvPr/>
        </p:nvSpPr>
        <p:spPr bwMode="auto">
          <a:xfrm>
            <a:off x="6838950" y="2525713"/>
            <a:ext cx="19415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600" b="1">
                <a:solidFill>
                  <a:srgbClr val="404040"/>
                </a:solidFill>
              </a:rPr>
              <a:t>Mentoringot </a:t>
            </a:r>
            <a:r>
              <a:rPr lang="en-US" altLang="ko-KR" sz="1600" b="1" u="sng">
                <a:solidFill>
                  <a:srgbClr val="404040"/>
                </a:solidFill>
              </a:rPr>
              <a:t>NEM</a:t>
            </a:r>
            <a:r>
              <a:rPr lang="en-US" altLang="ko-KR" sz="1600" b="1">
                <a:solidFill>
                  <a:srgbClr val="404040"/>
                </a:solidFill>
              </a:rPr>
              <a:t> alkalmazó KKV-k</a:t>
            </a:r>
            <a:endParaRPr lang="ko-KR" altLang="en-US" sz="1600" b="1">
              <a:solidFill>
                <a:srgbClr val="404040"/>
              </a:solidFill>
            </a:endParaRPr>
          </a:p>
        </p:txBody>
      </p:sp>
      <p:sp>
        <p:nvSpPr>
          <p:cNvPr id="26632" name="TextBox 45"/>
          <p:cNvSpPr txBox="1">
            <a:spLocks noChangeArrowheads="1"/>
          </p:cNvSpPr>
          <p:nvPr/>
        </p:nvSpPr>
        <p:spPr bwMode="auto">
          <a:xfrm>
            <a:off x="6838950" y="3541713"/>
            <a:ext cx="19415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600" b="1">
                <a:solidFill>
                  <a:srgbClr val="404040"/>
                </a:solidFill>
              </a:rPr>
              <a:t>Mentoringot alkalmazó KKV-k</a:t>
            </a:r>
            <a:endParaRPr lang="ko-KR" altLang="en-US" sz="1600" b="1">
              <a:solidFill>
                <a:srgbClr val="404040"/>
              </a:solidFill>
            </a:endParaRPr>
          </a:p>
        </p:txBody>
      </p:sp>
      <p:sp>
        <p:nvSpPr>
          <p:cNvPr id="50" name="Teardrop 1">
            <a:extLst/>
          </p:cNvPr>
          <p:cNvSpPr/>
          <p:nvPr/>
        </p:nvSpPr>
        <p:spPr>
          <a:xfrm rot="18805991">
            <a:off x="2638425" y="2443163"/>
            <a:ext cx="622300" cy="61595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59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873625" y="2000250"/>
            <a:ext cx="3705225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5" name="Rectangle 24"/>
          <p:cNvSpPr/>
          <p:nvPr/>
        </p:nvSpPr>
        <p:spPr>
          <a:xfrm>
            <a:off x="4873625" y="2738438"/>
            <a:ext cx="3705225" cy="3603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6" name="Rectangle 25"/>
          <p:cNvSpPr/>
          <p:nvPr/>
        </p:nvSpPr>
        <p:spPr>
          <a:xfrm>
            <a:off x="4873625" y="3476625"/>
            <a:ext cx="3705225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altLang="ko-KR" dirty="0" smtClean="0"/>
              <a:t>Mentoring lehetőségek</a:t>
            </a:r>
            <a:endParaRPr lang="ko-KR" altLang="en-US" dirty="0"/>
          </a:p>
        </p:txBody>
      </p:sp>
      <p:grpSp>
        <p:nvGrpSpPr>
          <p:cNvPr id="41989" name="Group 14"/>
          <p:cNvGrpSpPr>
            <a:grpSpLocks/>
          </p:cNvGrpSpPr>
          <p:nvPr/>
        </p:nvGrpSpPr>
        <p:grpSpPr bwMode="auto">
          <a:xfrm>
            <a:off x="4059238" y="963613"/>
            <a:ext cx="1052512" cy="3695700"/>
            <a:chOff x="4058860" y="987781"/>
            <a:chExt cx="1052368" cy="3696329"/>
          </a:xfrm>
        </p:grpSpPr>
        <p:sp>
          <p:nvSpPr>
            <p:cNvPr id="6" name="Rectangle 8"/>
            <p:cNvSpPr/>
            <p:nvPr/>
          </p:nvSpPr>
          <p:spPr>
            <a:xfrm rot="36931">
              <a:off x="4276317" y="3801310"/>
              <a:ext cx="592057" cy="862159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7" name="Rectangle 8"/>
            <p:cNvSpPr/>
            <p:nvPr/>
          </p:nvSpPr>
          <p:spPr>
            <a:xfrm>
              <a:off x="4468379" y="3793370"/>
              <a:ext cx="201584" cy="873274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" name="Rectangle 2"/>
            <p:cNvSpPr/>
            <p:nvPr/>
          </p:nvSpPr>
          <p:spPr>
            <a:xfrm>
              <a:off x="4290603" y="1891222"/>
              <a:ext cx="196823" cy="2011705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9" name="Rectangle 2"/>
            <p:cNvSpPr/>
            <p:nvPr/>
          </p:nvSpPr>
          <p:spPr>
            <a:xfrm>
              <a:off x="4485839" y="1953145"/>
              <a:ext cx="198411" cy="1951369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10" name="Rectangle 2"/>
            <p:cNvSpPr/>
            <p:nvPr/>
          </p:nvSpPr>
          <p:spPr>
            <a:xfrm>
              <a:off x="4684249" y="1895986"/>
              <a:ext cx="196823" cy="2011704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4468379" y="4423716"/>
              <a:ext cx="196823" cy="260394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19" name="Parallelogram 15"/>
            <p:cNvSpPr/>
            <p:nvPr/>
          </p:nvSpPr>
          <p:spPr>
            <a:xfrm rot="16200000">
              <a:off x="4099186" y="947455"/>
              <a:ext cx="971715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611560" y="2014538"/>
            <a:ext cx="3705225" cy="35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" name="Rectangle 21"/>
          <p:cNvSpPr/>
          <p:nvPr/>
        </p:nvSpPr>
        <p:spPr>
          <a:xfrm>
            <a:off x="578743" y="2752725"/>
            <a:ext cx="3705225" cy="35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3" name="Rectangle 22"/>
          <p:cNvSpPr/>
          <p:nvPr/>
        </p:nvSpPr>
        <p:spPr>
          <a:xfrm>
            <a:off x="611560" y="3517899"/>
            <a:ext cx="3705225" cy="35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41993" name="TextBox 26"/>
          <p:cNvSpPr txBox="1">
            <a:spLocks noChangeArrowheads="1"/>
          </p:cNvSpPr>
          <p:nvPr/>
        </p:nvSpPr>
        <p:spPr bwMode="auto">
          <a:xfrm>
            <a:off x="4932040" y="2027238"/>
            <a:ext cx="38886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/>
            <a:r>
              <a:rPr lang="hu-HU" sz="1400" b="1" dirty="0">
                <a:solidFill>
                  <a:schemeClr val="bg1"/>
                </a:solidFill>
              </a:rPr>
              <a:t>Nehézségek</a:t>
            </a:r>
            <a:r>
              <a:rPr lang="hu-HU" sz="1400" b="1" dirty="0" smtClean="0">
                <a:solidFill>
                  <a:schemeClr val="bg1"/>
                </a:solidFill>
              </a:rPr>
              <a:t>, konfliktusok, krízisek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1994" name="TextBox 27"/>
          <p:cNvSpPr txBox="1">
            <a:spLocks noChangeArrowheads="1"/>
          </p:cNvSpPr>
          <p:nvPr/>
        </p:nvSpPr>
        <p:spPr bwMode="auto">
          <a:xfrm>
            <a:off x="4932040" y="2770701"/>
            <a:ext cx="33440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/>
            <a:r>
              <a:rPr lang="hu-HU" altLang="ko-KR" sz="1400" b="1" dirty="0" smtClean="0">
                <a:solidFill>
                  <a:schemeClr val="bg1"/>
                </a:solidFill>
              </a:rPr>
              <a:t>Motiváció, készségek</a:t>
            </a:r>
            <a:r>
              <a:rPr lang="hu-HU" altLang="ko-KR" sz="1400" b="1" dirty="0">
                <a:solidFill>
                  <a:schemeClr val="bg1"/>
                </a:solidFill>
              </a:rPr>
              <a:t> </a:t>
            </a:r>
            <a:r>
              <a:rPr lang="hu-HU" altLang="ko-KR" sz="1400" b="1" dirty="0" smtClean="0">
                <a:solidFill>
                  <a:schemeClr val="bg1"/>
                </a:solidFill>
              </a:rPr>
              <a:t>hiánya 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1995" name="TextBox 28"/>
          <p:cNvSpPr txBox="1">
            <a:spLocks noChangeArrowheads="1"/>
          </p:cNvSpPr>
          <p:nvPr/>
        </p:nvSpPr>
        <p:spPr bwMode="auto">
          <a:xfrm>
            <a:off x="4932040" y="3524250"/>
            <a:ext cx="38886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/>
            <a:r>
              <a:rPr lang="hu-HU" altLang="ko-KR" sz="1400" b="1" dirty="0" smtClean="0">
                <a:solidFill>
                  <a:schemeClr val="bg1"/>
                </a:solidFill>
              </a:rPr>
              <a:t>Személyes/szervezeti értékek egyeztetése 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1996" name="TextBox 29"/>
          <p:cNvSpPr txBox="1">
            <a:spLocks noChangeArrowheads="1"/>
          </p:cNvSpPr>
          <p:nvPr/>
        </p:nvSpPr>
        <p:spPr bwMode="auto">
          <a:xfrm>
            <a:off x="528638" y="2027238"/>
            <a:ext cx="3611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1"/>
            <a:r>
              <a:rPr lang="hu-HU" altLang="ko-KR" sz="1400" b="1" dirty="0" smtClean="0">
                <a:solidFill>
                  <a:schemeClr val="bg1"/>
                </a:solidFill>
              </a:rPr>
              <a:t>Beillesztés, onboarding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1997" name="TextBox 30"/>
          <p:cNvSpPr txBox="1">
            <a:spLocks noChangeArrowheads="1"/>
          </p:cNvSpPr>
          <p:nvPr/>
        </p:nvSpPr>
        <p:spPr bwMode="auto">
          <a:xfrm>
            <a:off x="611560" y="2762250"/>
            <a:ext cx="35286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latinLnBrk="1"/>
            <a:r>
              <a:rPr lang="hu-HU" altLang="ko-KR" sz="1400" b="1" dirty="0" smtClean="0">
                <a:solidFill>
                  <a:schemeClr val="bg1"/>
                </a:solidFill>
              </a:rPr>
              <a:t>Utánpótlásképzés, tehetséggondozás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1998" name="TextBox 31"/>
          <p:cNvSpPr txBox="1">
            <a:spLocks noChangeArrowheads="1"/>
          </p:cNvSpPr>
          <p:nvPr/>
        </p:nvSpPr>
        <p:spPr bwMode="auto">
          <a:xfrm>
            <a:off x="865188" y="3543300"/>
            <a:ext cx="32750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1"/>
            <a:r>
              <a:rPr lang="hu-HU" altLang="ko-KR" sz="1400" b="1" dirty="0" smtClean="0">
                <a:solidFill>
                  <a:schemeClr val="bg1"/>
                </a:solidFill>
              </a:rPr>
              <a:t>Elkötelezettség, lojalitás növelése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41999" name="TextBox 3"/>
          <p:cNvSpPr txBox="1">
            <a:spLocks noChangeArrowheads="1"/>
          </p:cNvSpPr>
          <p:nvPr/>
        </p:nvSpPr>
        <p:spPr bwMode="auto">
          <a:xfrm>
            <a:off x="1042988" y="1203325"/>
            <a:ext cx="2808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b="1">
                <a:solidFill>
                  <a:srgbClr val="32AEB8"/>
                </a:solidFill>
              </a:rPr>
              <a:t>Belső mentoring</a:t>
            </a:r>
          </a:p>
        </p:txBody>
      </p:sp>
      <p:sp>
        <p:nvSpPr>
          <p:cNvPr id="42000" name="TextBox 33"/>
          <p:cNvSpPr txBox="1">
            <a:spLocks noChangeArrowheads="1"/>
          </p:cNvSpPr>
          <p:nvPr/>
        </p:nvSpPr>
        <p:spPr bwMode="auto">
          <a:xfrm>
            <a:off x="5321300" y="1203325"/>
            <a:ext cx="2808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b="1">
                <a:solidFill>
                  <a:srgbClr val="F2A40D"/>
                </a:solidFill>
              </a:rPr>
              <a:t>Külső mentoring</a:t>
            </a:r>
          </a:p>
        </p:txBody>
      </p:sp>
    </p:spTree>
    <p:extLst>
      <p:ext uri="{BB962C8B-B14F-4D97-AF65-F5344CB8AC3E}">
        <p14:creationId xmlns:p14="http://schemas.microsoft.com/office/powerpoint/2010/main" val="101684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116138" y="3049588"/>
            <a:ext cx="4895850" cy="576262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/>
              <a:t>BELSŐ MENTORING</a:t>
            </a:r>
            <a:endParaRPr lang="ko-KR" altLang="en-US" dirty="0"/>
          </a:p>
        </p:txBody>
      </p:sp>
      <p:sp>
        <p:nvSpPr>
          <p:cNvPr id="29698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2116138" y="3625850"/>
            <a:ext cx="4895850" cy="2873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ko-KR" smtClean="0">
                <a:cs typeface="Arial" charset="0"/>
              </a:rPr>
              <a:t>Vállalati belső mentori rendszer kiépítése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oid 18"/>
          <p:cNvSpPr/>
          <p:nvPr/>
        </p:nvSpPr>
        <p:spPr>
          <a:xfrm rot="5400000">
            <a:off x="3552826" y="2171700"/>
            <a:ext cx="2735262" cy="1519237"/>
          </a:xfrm>
          <a:prstGeom prst="trapezoid">
            <a:avLst>
              <a:gd name="adj" fmla="val 72234"/>
            </a:avLst>
          </a:prstGeom>
          <a:gradFill>
            <a:gsLst>
              <a:gs pos="0">
                <a:schemeClr val="accent1">
                  <a:lumMod val="50000"/>
                  <a:lumOff val="5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Szervezeti</a:t>
            </a:r>
            <a:r>
              <a:rPr lang="en-US" altLang="ko-KR" dirty="0"/>
              <a:t> </a:t>
            </a:r>
            <a:r>
              <a:rPr lang="en-US" altLang="ko-KR" dirty="0" err="1"/>
              <a:t>előnyök</a:t>
            </a:r>
            <a:endParaRPr lang="ko-KR" altLang="en-US" dirty="0"/>
          </a:p>
        </p:txBody>
      </p:sp>
      <p:sp>
        <p:nvSpPr>
          <p:cNvPr id="4" name="Rounded Rectangle 3"/>
          <p:cNvSpPr/>
          <p:nvPr/>
        </p:nvSpPr>
        <p:spPr>
          <a:xfrm rot="5400000">
            <a:off x="2228065" y="150128"/>
            <a:ext cx="539750" cy="30591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ounded Rectangle 5"/>
          <p:cNvSpPr/>
          <p:nvPr/>
        </p:nvSpPr>
        <p:spPr>
          <a:xfrm rot="5400000">
            <a:off x="2228065" y="789867"/>
            <a:ext cx="539750" cy="3059113"/>
          </a:xfrm>
          <a:prstGeom prst="roundRect">
            <a:avLst>
              <a:gd name="adj" fmla="val 50000"/>
            </a:avLst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7" name="Rounded Rectangle 6"/>
          <p:cNvSpPr/>
          <p:nvPr/>
        </p:nvSpPr>
        <p:spPr>
          <a:xfrm rot="5400000">
            <a:off x="2228065" y="1421607"/>
            <a:ext cx="539750" cy="30591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2252390" y="2069307"/>
            <a:ext cx="539750" cy="30591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9" name="Rounded Rectangle 8"/>
          <p:cNvSpPr/>
          <p:nvPr/>
        </p:nvSpPr>
        <p:spPr>
          <a:xfrm rot="5400000">
            <a:off x="2247137" y="2717007"/>
            <a:ext cx="539750" cy="3059113"/>
          </a:xfrm>
          <a:prstGeom prst="roundRect">
            <a:avLst>
              <a:gd name="adj" fmla="val 50000"/>
            </a:avLst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5245100" y="2317750"/>
            <a:ext cx="1223963" cy="12239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461125" y="2112966"/>
            <a:ext cx="2685632" cy="948604"/>
            <a:chOff x="797166" y="3056012"/>
            <a:chExt cx="2068254" cy="949074"/>
          </a:xfrm>
        </p:grpSpPr>
        <p:sp>
          <p:nvSpPr>
            <p:cNvPr id="12" name="TextBox 11"/>
            <p:cNvSpPr txBox="1"/>
            <p:nvPr/>
          </p:nvSpPr>
          <p:spPr>
            <a:xfrm>
              <a:off x="805402" y="3666364"/>
              <a:ext cx="2060018" cy="3387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Agilitás támogatása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  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97166" y="3056012"/>
              <a:ext cx="2060019" cy="5850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Versenyképesség</a:t>
              </a:r>
              <a:r>
                <a:rPr lang="hu-HU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a munkaerőpiacon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 rot="3411746">
            <a:off x="5588000" y="2382838"/>
            <a:ext cx="479425" cy="1022350"/>
            <a:chOff x="6777274" y="1831284"/>
            <a:chExt cx="552841" cy="1177414"/>
          </a:xfrm>
        </p:grpSpPr>
        <p:grpSp>
          <p:nvGrpSpPr>
            <p:cNvPr id="30747" name="Group 14"/>
            <p:cNvGrpSpPr>
              <a:grpSpLocks/>
            </p:cNvGrpSpPr>
            <p:nvPr/>
          </p:nvGrpSpPr>
          <p:grpSpPr bwMode="auto">
            <a:xfrm>
              <a:off x="6939980" y="1831284"/>
              <a:ext cx="385719" cy="718117"/>
              <a:chOff x="6783521" y="1654812"/>
              <a:chExt cx="726841" cy="1353205"/>
            </a:xfrm>
          </p:grpSpPr>
          <p:sp>
            <p:nvSpPr>
              <p:cNvPr id="17" name="Freeform 16"/>
              <p:cNvSpPr/>
              <p:nvPr/>
            </p:nvSpPr>
            <p:spPr>
              <a:xfrm>
                <a:off x="6780560" y="1886800"/>
                <a:ext cx="727854" cy="1123128"/>
              </a:xfrm>
              <a:custGeom>
                <a:avLst/>
                <a:gdLst/>
                <a:ahLst/>
                <a:cxnLst/>
                <a:rect l="l" t="t" r="r" b="b"/>
                <a:pathLst>
                  <a:path w="726841" h="1121399">
                    <a:moveTo>
                      <a:pt x="236325" y="1049494"/>
                    </a:moveTo>
                    <a:lnTo>
                      <a:pt x="495287" y="1049494"/>
                    </a:lnTo>
                    <a:cubicBezTo>
                      <a:pt x="491080" y="1064561"/>
                      <a:pt x="487966" y="1079199"/>
                      <a:pt x="485273" y="1093187"/>
                    </a:cubicBezTo>
                    <a:lnTo>
                      <a:pt x="245258" y="1092728"/>
                    </a:lnTo>
                    <a:close/>
                    <a:moveTo>
                      <a:pt x="363421" y="203844"/>
                    </a:moveTo>
                    <a:cubicBezTo>
                      <a:pt x="401307" y="203844"/>
                      <a:pt x="432020" y="234557"/>
                      <a:pt x="432020" y="272443"/>
                    </a:cubicBezTo>
                    <a:cubicBezTo>
                      <a:pt x="432020" y="310329"/>
                      <a:pt x="401307" y="341042"/>
                      <a:pt x="363421" y="341042"/>
                    </a:cubicBezTo>
                    <a:cubicBezTo>
                      <a:pt x="325534" y="341042"/>
                      <a:pt x="294821" y="310329"/>
                      <a:pt x="294821" y="272443"/>
                    </a:cubicBezTo>
                    <a:cubicBezTo>
                      <a:pt x="294821" y="234557"/>
                      <a:pt x="325534" y="203844"/>
                      <a:pt x="363421" y="203844"/>
                    </a:cubicBezTo>
                    <a:close/>
                    <a:moveTo>
                      <a:pt x="363421" y="135244"/>
                    </a:moveTo>
                    <a:cubicBezTo>
                      <a:pt x="287648" y="135244"/>
                      <a:pt x="226222" y="196671"/>
                      <a:pt x="226222" y="272443"/>
                    </a:cubicBezTo>
                    <a:cubicBezTo>
                      <a:pt x="226222" y="348216"/>
                      <a:pt x="287648" y="409642"/>
                      <a:pt x="363421" y="409642"/>
                    </a:cubicBezTo>
                    <a:cubicBezTo>
                      <a:pt x="439193" y="409642"/>
                      <a:pt x="500619" y="348216"/>
                      <a:pt x="500619" y="272443"/>
                    </a:cubicBezTo>
                    <a:cubicBezTo>
                      <a:pt x="500619" y="196671"/>
                      <a:pt x="439193" y="135244"/>
                      <a:pt x="363421" y="135244"/>
                    </a:cubicBezTo>
                    <a:close/>
                    <a:moveTo>
                      <a:pt x="196200" y="0"/>
                    </a:moveTo>
                    <a:cubicBezTo>
                      <a:pt x="300307" y="58658"/>
                      <a:pt x="427219" y="59450"/>
                      <a:pt x="531959" y="2129"/>
                    </a:cubicBezTo>
                    <a:cubicBezTo>
                      <a:pt x="645195" y="251105"/>
                      <a:pt x="615578" y="521951"/>
                      <a:pt x="565642" y="749813"/>
                    </a:cubicBezTo>
                    <a:lnTo>
                      <a:pt x="726841" y="904479"/>
                    </a:lnTo>
                    <a:lnTo>
                      <a:pt x="700460" y="1113326"/>
                    </a:lnTo>
                    <a:lnTo>
                      <a:pt x="510728" y="982128"/>
                    </a:lnTo>
                    <a:lnTo>
                      <a:pt x="503274" y="1014651"/>
                    </a:lnTo>
                    <a:lnTo>
                      <a:pt x="228241" y="1014651"/>
                    </a:lnTo>
                    <a:cubicBezTo>
                      <a:pt x="226194" y="1005458"/>
                      <a:pt x="223902" y="996068"/>
                      <a:pt x="221524" y="986461"/>
                    </a:cubicBezTo>
                    <a:lnTo>
                      <a:pt x="26381" y="1121399"/>
                    </a:lnTo>
                    <a:lnTo>
                      <a:pt x="0" y="912552"/>
                    </a:lnTo>
                    <a:lnTo>
                      <a:pt x="162681" y="756465"/>
                    </a:lnTo>
                    <a:lnTo>
                      <a:pt x="163137" y="757906"/>
                    </a:lnTo>
                    <a:lnTo>
                      <a:pt x="165881" y="748957"/>
                    </a:lnTo>
                    <a:cubicBezTo>
                      <a:pt x="117348" y="521774"/>
                      <a:pt x="87568" y="246912"/>
                      <a:pt x="196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6989901" y="1658645"/>
                <a:ext cx="300112" cy="244607"/>
              </a:xfrm>
              <a:custGeom>
                <a:avLst/>
                <a:gdLst/>
                <a:ahLst/>
                <a:cxnLst/>
                <a:rect l="l" t="t" r="r" b="b"/>
                <a:pathLst>
                  <a:path w="298274" h="244742">
                    <a:moveTo>
                      <a:pt x="147328" y="0"/>
                    </a:moveTo>
                    <a:cubicBezTo>
                      <a:pt x="212319" y="65590"/>
                      <a:pt x="261867" y="134854"/>
                      <a:pt x="298274" y="206570"/>
                    </a:cubicBezTo>
                    <a:cubicBezTo>
                      <a:pt x="205418" y="258299"/>
                      <a:pt x="92251" y="257374"/>
                      <a:pt x="0" y="204273"/>
                    </a:cubicBezTo>
                    <a:cubicBezTo>
                      <a:pt x="35363" y="132633"/>
                      <a:pt x="83678" y="64016"/>
                      <a:pt x="1473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sp>
          <p:nvSpPr>
            <p:cNvPr id="16" name="Freeform 15"/>
            <p:cNvSpPr/>
            <p:nvPr/>
          </p:nvSpPr>
          <p:spPr>
            <a:xfrm>
              <a:off x="6775271" y="2572473"/>
              <a:ext cx="552841" cy="436959"/>
            </a:xfrm>
            <a:custGeom>
              <a:avLst/>
              <a:gdLst/>
              <a:ahLst/>
              <a:cxnLst/>
              <a:rect l="l" t="t" r="r" b="b"/>
              <a:pathLst>
                <a:path w="935319" h="738371">
                  <a:moveTo>
                    <a:pt x="570246" y="5904"/>
                  </a:moveTo>
                  <a:cubicBezTo>
                    <a:pt x="462283" y="64891"/>
                    <a:pt x="426421" y="317189"/>
                    <a:pt x="649701" y="474399"/>
                  </a:cubicBezTo>
                  <a:cubicBezTo>
                    <a:pt x="593836" y="327977"/>
                    <a:pt x="630970" y="255746"/>
                    <a:pt x="667057" y="182470"/>
                  </a:cubicBezTo>
                  <a:cubicBezTo>
                    <a:pt x="667659" y="219721"/>
                    <a:pt x="629598" y="299814"/>
                    <a:pt x="723199" y="346469"/>
                  </a:cubicBezTo>
                  <a:cubicBezTo>
                    <a:pt x="679394" y="206128"/>
                    <a:pt x="864427" y="161920"/>
                    <a:pt x="670152" y="6949"/>
                  </a:cubicBezTo>
                  <a:cubicBezTo>
                    <a:pt x="951156" y="47548"/>
                    <a:pt x="868526" y="190548"/>
                    <a:pt x="935319" y="334595"/>
                  </a:cubicBezTo>
                  <a:cubicBezTo>
                    <a:pt x="886447" y="343095"/>
                    <a:pt x="815632" y="212619"/>
                    <a:pt x="831546" y="274410"/>
                  </a:cubicBezTo>
                  <a:cubicBezTo>
                    <a:pt x="915063" y="518579"/>
                    <a:pt x="665249" y="525551"/>
                    <a:pt x="744586" y="738371"/>
                  </a:cubicBezTo>
                  <a:cubicBezTo>
                    <a:pt x="498005" y="724435"/>
                    <a:pt x="570128" y="495242"/>
                    <a:pt x="454164" y="439509"/>
                  </a:cubicBezTo>
                  <a:cubicBezTo>
                    <a:pt x="422689" y="433882"/>
                    <a:pt x="384944" y="459601"/>
                    <a:pt x="454829" y="574141"/>
                  </a:cubicBezTo>
                  <a:cubicBezTo>
                    <a:pt x="47812" y="270832"/>
                    <a:pt x="333584" y="22904"/>
                    <a:pt x="570246" y="5904"/>
                  </a:cubicBezTo>
                  <a:close/>
                  <a:moveTo>
                    <a:pt x="0" y="0"/>
                  </a:moveTo>
                  <a:lnTo>
                    <a:pt x="9284" y="0"/>
                  </a:lnTo>
                  <a:lnTo>
                    <a:pt x="746" y="59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</p:grpSp>
      <p:sp>
        <p:nvSpPr>
          <p:cNvPr id="10" name="Oval 9"/>
          <p:cNvSpPr/>
          <p:nvPr/>
        </p:nvSpPr>
        <p:spPr>
          <a:xfrm rot="5400000">
            <a:off x="1013694" y="1446213"/>
            <a:ext cx="461962" cy="4619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0" name="Oval 19"/>
          <p:cNvSpPr/>
          <p:nvPr/>
        </p:nvSpPr>
        <p:spPr>
          <a:xfrm rot="5400000">
            <a:off x="1013693" y="2086266"/>
            <a:ext cx="461962" cy="4619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 rot="5400000">
            <a:off x="1013693" y="2726421"/>
            <a:ext cx="461963" cy="4619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 rot="5400000">
            <a:off x="1034181" y="3361955"/>
            <a:ext cx="461963" cy="4619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3" name="Oval 22"/>
          <p:cNvSpPr/>
          <p:nvPr/>
        </p:nvSpPr>
        <p:spPr>
          <a:xfrm rot="5400000">
            <a:off x="1034181" y="4008430"/>
            <a:ext cx="461963" cy="4619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016891" y="1463076"/>
            <a:ext cx="53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 dirty="0">
                <a:solidFill>
                  <a:schemeClr val="accent1"/>
                </a:solidFill>
              </a:rPr>
              <a:t>01</a:t>
            </a:r>
            <a:endParaRPr lang="ko-KR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972897" y="2109812"/>
            <a:ext cx="53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 dirty="0">
                <a:solidFill>
                  <a:srgbClr val="32AEB8"/>
                </a:solidFill>
              </a:rPr>
              <a:t>02</a:t>
            </a:r>
            <a:endParaRPr lang="ko-KR" altLang="en-US" sz="2000" b="1" dirty="0">
              <a:solidFill>
                <a:srgbClr val="32AEB8"/>
              </a:solidFill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977975" y="2743544"/>
            <a:ext cx="534987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>
                <a:solidFill>
                  <a:schemeClr val="accent1"/>
                </a:solidFill>
              </a:rPr>
              <a:t>03</a:t>
            </a:r>
            <a:endParaRPr lang="ko-KR" altLang="en-US" sz="2000" b="1">
              <a:solidFill>
                <a:schemeClr val="accent1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998462" y="3381291"/>
            <a:ext cx="53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>
                <a:solidFill>
                  <a:schemeClr val="accent1"/>
                </a:solidFill>
              </a:rPr>
              <a:t>04</a:t>
            </a:r>
            <a:endParaRPr lang="ko-KR" altLang="en-US" sz="2000" b="1">
              <a:solidFill>
                <a:schemeClr val="accent1"/>
              </a:solidFill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986130" y="4039386"/>
            <a:ext cx="53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 dirty="0">
                <a:solidFill>
                  <a:srgbClr val="F2A40D"/>
                </a:solidFill>
              </a:rPr>
              <a:t>05</a:t>
            </a:r>
            <a:endParaRPr lang="ko-KR" altLang="en-US" sz="2000" b="1" dirty="0">
              <a:solidFill>
                <a:srgbClr val="F2A40D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475655" y="1523105"/>
            <a:ext cx="237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hu-HU" altLang="ko-KR" sz="1400" b="1" dirty="0" smtClean="0">
                <a:solidFill>
                  <a:schemeClr val="bg1"/>
                </a:solidFill>
              </a:rPr>
              <a:t>Gyorsabb onboarding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485901" y="2163214"/>
            <a:ext cx="237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hu-HU" altLang="ko-KR" sz="1400" b="1" dirty="0" smtClean="0">
                <a:solidFill>
                  <a:schemeClr val="bg1"/>
                </a:solidFill>
              </a:rPr>
              <a:t>Szervezeti </a:t>
            </a:r>
            <a:r>
              <a:rPr lang="hu-HU" altLang="ko-KR" sz="1400" b="1" dirty="0" err="1" smtClean="0">
                <a:solidFill>
                  <a:schemeClr val="bg1"/>
                </a:solidFill>
              </a:rPr>
              <a:t>networking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506296" y="3444876"/>
            <a:ext cx="237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hu-HU" altLang="ko-KR" sz="1400" b="1" dirty="0" smtClean="0">
                <a:solidFill>
                  <a:schemeClr val="bg1"/>
                </a:solidFill>
              </a:rPr>
              <a:t>Szereptisztázás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1506297" y="4085423"/>
            <a:ext cx="237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sz="1400" b="1" dirty="0">
                <a:solidFill>
                  <a:schemeClr val="bg1"/>
                </a:solidFill>
              </a:rPr>
              <a:t>Engagement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/>
          </p:cNvPr>
          <p:cNvSpPr txBox="1"/>
          <p:nvPr/>
        </p:nvSpPr>
        <p:spPr>
          <a:xfrm>
            <a:off x="6449887" y="3228851"/>
            <a:ext cx="2674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Vállalati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kultúra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fejlődése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  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475655" y="2806548"/>
            <a:ext cx="237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hu-HU" altLang="ko-KR" sz="1400" b="1" dirty="0" smtClean="0">
                <a:solidFill>
                  <a:schemeClr val="bg1"/>
                </a:solidFill>
              </a:rPr>
              <a:t>Tudástranszfer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56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5" grpId="0" animBg="1"/>
      <p:bldP spid="10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/>
              <a:t>Mentoring </a:t>
            </a:r>
            <a:r>
              <a:rPr lang="en-US" altLang="ko-KR" dirty="0" err="1"/>
              <a:t>rendszer</a:t>
            </a:r>
            <a:r>
              <a:rPr lang="en-US" altLang="ko-KR" dirty="0"/>
              <a:t> </a:t>
            </a:r>
            <a:r>
              <a:rPr lang="en-US" altLang="ko-KR" dirty="0" err="1"/>
              <a:t>feltételei</a:t>
            </a:r>
            <a:endParaRPr lang="ko-KR" altLang="en-US" dirty="0"/>
          </a:p>
        </p:txBody>
      </p:sp>
      <p:sp>
        <p:nvSpPr>
          <p:cNvPr id="7" name="Oval 6"/>
          <p:cNvSpPr/>
          <p:nvPr/>
        </p:nvSpPr>
        <p:spPr>
          <a:xfrm>
            <a:off x="5461000" y="1296988"/>
            <a:ext cx="647700" cy="647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5964238" y="3011488"/>
            <a:ext cx="647700" cy="647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5964238" y="2154238"/>
            <a:ext cx="647700" cy="647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5461000" y="3867150"/>
            <a:ext cx="647700" cy="649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1" name="Rectangle 9"/>
          <p:cNvSpPr/>
          <p:nvPr/>
        </p:nvSpPr>
        <p:spPr>
          <a:xfrm>
            <a:off x="6127750" y="2327275"/>
            <a:ext cx="322263" cy="30162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2" name="Rectangle 16"/>
          <p:cNvSpPr/>
          <p:nvPr/>
        </p:nvSpPr>
        <p:spPr>
          <a:xfrm rot="2700000">
            <a:off x="6165850" y="3116263"/>
            <a:ext cx="244475" cy="43815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3" name="Parallelogram 15"/>
          <p:cNvSpPr/>
          <p:nvPr/>
        </p:nvSpPr>
        <p:spPr>
          <a:xfrm rot="16200000">
            <a:off x="5607051" y="1428750"/>
            <a:ext cx="355600" cy="38417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4" name="Round Same Side Corner Rectangle 6"/>
          <p:cNvSpPr>
            <a:spLocks noChangeAspect="1"/>
          </p:cNvSpPr>
          <p:nvPr/>
        </p:nvSpPr>
        <p:spPr>
          <a:xfrm rot="2700000">
            <a:off x="5730081" y="3972719"/>
            <a:ext cx="109538" cy="438150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5" name="Oval 14"/>
          <p:cNvSpPr/>
          <p:nvPr/>
        </p:nvSpPr>
        <p:spPr>
          <a:xfrm flipH="1">
            <a:off x="2874963" y="1296988"/>
            <a:ext cx="647700" cy="647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6" name="Oval 15"/>
          <p:cNvSpPr/>
          <p:nvPr/>
        </p:nvSpPr>
        <p:spPr>
          <a:xfrm flipH="1">
            <a:off x="2371725" y="3011488"/>
            <a:ext cx="647700" cy="647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7" name="Oval 16"/>
          <p:cNvSpPr/>
          <p:nvPr/>
        </p:nvSpPr>
        <p:spPr>
          <a:xfrm flipH="1">
            <a:off x="2371725" y="2154238"/>
            <a:ext cx="647700" cy="647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8" name="Oval 17"/>
          <p:cNvSpPr/>
          <p:nvPr/>
        </p:nvSpPr>
        <p:spPr>
          <a:xfrm flipH="1">
            <a:off x="2874963" y="3867150"/>
            <a:ext cx="647700" cy="649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9" name="Rectangle 9"/>
          <p:cNvSpPr/>
          <p:nvPr/>
        </p:nvSpPr>
        <p:spPr>
          <a:xfrm flipH="1">
            <a:off x="2533650" y="2327275"/>
            <a:ext cx="322263" cy="30162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0" name="Rectangle 16"/>
          <p:cNvSpPr/>
          <p:nvPr/>
        </p:nvSpPr>
        <p:spPr>
          <a:xfrm rot="18900000" flipH="1">
            <a:off x="2573337" y="3116263"/>
            <a:ext cx="244475" cy="43815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1" name="Parallelogram 15"/>
          <p:cNvSpPr/>
          <p:nvPr/>
        </p:nvSpPr>
        <p:spPr>
          <a:xfrm rot="5400000" flipH="1">
            <a:off x="3021013" y="1428750"/>
            <a:ext cx="355600" cy="38417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" name="Round Same Side Corner Rectangle 6"/>
          <p:cNvSpPr>
            <a:spLocks noChangeAspect="1"/>
          </p:cNvSpPr>
          <p:nvPr/>
        </p:nvSpPr>
        <p:spPr>
          <a:xfrm rot="18900000" flipH="1">
            <a:off x="3144838" y="3971925"/>
            <a:ext cx="109538" cy="439737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30738" name="Picture 3" descr="C:\Users\Administrator\Downloads\Full\woman-30622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1490663"/>
            <a:ext cx="1416050" cy="283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9" name="Picture 4" descr="C:\Users\Administrator\Downloads\Full\man-31235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1513" y="1401763"/>
            <a:ext cx="15049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79388" y="1189038"/>
            <a:ext cx="2644775" cy="677862"/>
            <a:chOff x="34453" y="3362835"/>
            <a:chExt cx="2828844" cy="678692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80588"/>
              <a:ext cx="2059657" cy="4609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Az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értékteremtésbe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és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hasznosságba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vetett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hit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453" y="3362835"/>
              <a:ext cx="2828844" cy="3385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Felsővezetői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támogatás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-107950" y="2046288"/>
            <a:ext cx="2443163" cy="677862"/>
            <a:chOff x="250362" y="3362836"/>
            <a:chExt cx="2612935" cy="678691"/>
          </a:xfrm>
        </p:grpSpPr>
        <p:sp>
          <p:nvSpPr>
            <p:cNvPr id="29" name="TextBox 28"/>
            <p:cNvSpPr txBox="1"/>
            <p:nvPr/>
          </p:nvSpPr>
          <p:spPr>
            <a:xfrm>
              <a:off x="250362" y="3580589"/>
              <a:ext cx="2612935" cy="460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Konkrét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részletes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Felelősségi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körök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elvárások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0362" y="3362836"/>
              <a:ext cx="2612935" cy="3385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Mentoring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szabályzat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79388" y="2903538"/>
            <a:ext cx="2155825" cy="677862"/>
            <a:chOff x="558264" y="3362835"/>
            <a:chExt cx="2305033" cy="678692"/>
          </a:xfrm>
        </p:grpSpPr>
        <p:sp>
          <p:nvSpPr>
            <p:cNvPr id="32" name="TextBox 31"/>
            <p:cNvSpPr txBox="1"/>
            <p:nvPr/>
          </p:nvSpPr>
          <p:spPr>
            <a:xfrm>
              <a:off x="558264" y="3580588"/>
              <a:ext cx="2305033" cy="4609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vállalat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minden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dolgozója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felé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több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csatornán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4383" y="3362835"/>
              <a:ext cx="2058914" cy="3385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Kommunikáció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468313" y="3760788"/>
            <a:ext cx="2320925" cy="677862"/>
            <a:chOff x="381264" y="3362835"/>
            <a:chExt cx="2482033" cy="678692"/>
          </a:xfrm>
        </p:grpSpPr>
        <p:sp>
          <p:nvSpPr>
            <p:cNvPr id="35" name="TextBox 34"/>
            <p:cNvSpPr txBox="1"/>
            <p:nvPr/>
          </p:nvSpPr>
          <p:spPr>
            <a:xfrm>
              <a:off x="381264" y="3580588"/>
              <a:ext cx="2482033" cy="4609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Mérhetőség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ellenőrizhetőség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következetes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számonkérés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3990" y="3362835"/>
              <a:ext cx="2059307" cy="3385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Dokumentáció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6284913" y="1131589"/>
            <a:ext cx="3255962" cy="735310"/>
            <a:chOff x="803640" y="3307037"/>
            <a:chExt cx="2710562" cy="734490"/>
          </a:xfrm>
        </p:grpSpPr>
        <p:sp>
          <p:nvSpPr>
            <p:cNvPr id="38" name="TextBox 37"/>
            <p:cNvSpPr txBox="1"/>
            <p:nvPr/>
          </p:nvSpPr>
          <p:spPr>
            <a:xfrm>
              <a:off x="803640" y="3580080"/>
              <a:ext cx="2710562" cy="4614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Szakmai kompetenciák és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interperszonális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készségek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alapján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03640" y="3307037"/>
              <a:ext cx="2060344" cy="5835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Mentorok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kiválasztása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0" name="Group 39"/>
          <p:cNvGrpSpPr>
            <a:grpSpLocks/>
          </p:cNvGrpSpPr>
          <p:nvPr/>
        </p:nvGrpSpPr>
        <p:grpSpPr bwMode="auto">
          <a:xfrm>
            <a:off x="6732588" y="2044700"/>
            <a:ext cx="2430462" cy="679450"/>
            <a:chOff x="803639" y="3362835"/>
            <a:chExt cx="2059658" cy="678395"/>
          </a:xfrm>
        </p:grpSpPr>
        <p:sp>
          <p:nvSpPr>
            <p:cNvPr id="41" name="TextBox 40"/>
            <p:cNvSpPr txBox="1"/>
            <p:nvPr/>
          </p:nvSpPr>
          <p:spPr>
            <a:xfrm>
              <a:off x="803639" y="3579985"/>
              <a:ext cx="2059658" cy="4612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Know-how átadása, 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Tréning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vagy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workshop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03639" y="3362835"/>
              <a:ext cx="2059658" cy="5832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Mentorok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felkészítése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6702425" y="2901950"/>
            <a:ext cx="2262188" cy="722313"/>
            <a:chOff x="785217" y="3362833"/>
            <a:chExt cx="2416540" cy="721925"/>
          </a:xfrm>
        </p:grpSpPr>
        <p:sp>
          <p:nvSpPr>
            <p:cNvPr id="44" name="TextBox 43"/>
            <p:cNvSpPr txBox="1"/>
            <p:nvPr/>
          </p:nvSpPr>
          <p:spPr>
            <a:xfrm>
              <a:off x="785217" y="3623043"/>
              <a:ext cx="2416540" cy="4617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Legyen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gazdája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pl. HR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Rendszeres meetingek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03872" y="3362833"/>
              <a:ext cx="2058722" cy="3379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Fenntarthatóság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6" name="Group 45"/>
          <p:cNvGrpSpPr>
            <a:grpSpLocks/>
          </p:cNvGrpSpPr>
          <p:nvPr/>
        </p:nvGrpSpPr>
        <p:grpSpPr bwMode="auto">
          <a:xfrm>
            <a:off x="6249988" y="3759200"/>
            <a:ext cx="2714625" cy="677863"/>
            <a:chOff x="803640" y="3362835"/>
            <a:chExt cx="2209246" cy="678692"/>
          </a:xfrm>
        </p:grpSpPr>
        <p:sp>
          <p:nvSpPr>
            <p:cNvPr id="47" name="TextBox 46"/>
            <p:cNvSpPr txBox="1"/>
            <p:nvPr/>
          </p:nvSpPr>
          <p:spPr>
            <a:xfrm>
              <a:off x="803640" y="3580589"/>
              <a:ext cx="2209246" cy="460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Rendszeres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visszajelzések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tapasztalatcserék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03640" y="3362835"/>
              <a:ext cx="2059379" cy="5849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Teljesítményértékelés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50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altLang="ko-KR" dirty="0" smtClean="0"/>
              <a:t>Előkészítési fázis - HR teendők</a:t>
            </a:r>
            <a:endParaRPr lang="ko-KR" altLang="en-US" dirty="0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5094288" y="3813175"/>
            <a:ext cx="404812" cy="40798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598360892"/>
              </p:ext>
            </p:extLst>
          </p:nvPr>
        </p:nvGraphicFramePr>
        <p:xfrm>
          <a:off x="1403648" y="915566"/>
          <a:ext cx="66967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Freeform 16"/>
          <p:cNvSpPr/>
          <p:nvPr/>
        </p:nvSpPr>
        <p:spPr>
          <a:xfrm>
            <a:off x="1427717" y="1149102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38" name="Block Arc 14"/>
          <p:cNvSpPr/>
          <p:nvPr/>
        </p:nvSpPr>
        <p:spPr>
          <a:xfrm rot="16200000">
            <a:off x="1664254" y="1406277"/>
            <a:ext cx="517525" cy="519113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421160" y="3597374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1794222" y="3875502"/>
            <a:ext cx="244475" cy="43815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8" name="Freeform 7"/>
          <p:cNvSpPr/>
          <p:nvPr/>
        </p:nvSpPr>
        <p:spPr>
          <a:xfrm>
            <a:off x="1421160" y="2373238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18" name="Rectangle 9"/>
          <p:cNvSpPr/>
          <p:nvPr/>
        </p:nvSpPr>
        <p:spPr>
          <a:xfrm flipH="1">
            <a:off x="1755328" y="2681419"/>
            <a:ext cx="322263" cy="30162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53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Mentori</a:t>
            </a:r>
            <a:r>
              <a:rPr lang="en-US" altLang="ko-KR" dirty="0"/>
              <a:t> </a:t>
            </a:r>
            <a:r>
              <a:rPr lang="hu-HU" altLang="ko-KR" dirty="0" smtClean="0"/>
              <a:t>munka folyamata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700088"/>
            <a:ext cx="9144000" cy="287337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/>
              <a:t>- </a:t>
            </a:r>
            <a:r>
              <a:rPr lang="hu-HU" altLang="ko-KR" dirty="0" smtClean="0"/>
              <a:t>Mit is csinál egy vállalati belső mentor?</a:t>
            </a:r>
            <a:r>
              <a:rPr lang="en-US" altLang="ko-KR" dirty="0" smtClean="0"/>
              <a:t> </a:t>
            </a:r>
            <a:r>
              <a:rPr lang="en-US" altLang="ko-KR" dirty="0"/>
              <a:t>-</a:t>
            </a:r>
          </a:p>
        </p:txBody>
      </p:sp>
      <p:sp>
        <p:nvSpPr>
          <p:cNvPr id="6" name="Freeform 5"/>
          <p:cNvSpPr/>
          <p:nvPr/>
        </p:nvSpPr>
        <p:spPr>
          <a:xfrm>
            <a:off x="4060825" y="1203325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7" name="Freeform 6"/>
          <p:cNvSpPr/>
          <p:nvPr/>
        </p:nvSpPr>
        <p:spPr>
          <a:xfrm rot="2160000">
            <a:off x="5021263" y="1965325"/>
            <a:ext cx="263525" cy="334963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82778" rIns="98127" bIns="82777" spcCol="1270" anchor="ctr"/>
          <a:lstStyle/>
          <a:p>
            <a:pPr algn="ctr" defTabSz="5334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1200"/>
          </a:p>
        </p:txBody>
      </p:sp>
      <p:sp>
        <p:nvSpPr>
          <p:cNvPr id="8" name="Freeform 7"/>
          <p:cNvSpPr/>
          <p:nvPr/>
        </p:nvSpPr>
        <p:spPr>
          <a:xfrm>
            <a:off x="5283200" y="2097088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9" name="Freeform 8"/>
          <p:cNvSpPr/>
          <p:nvPr/>
        </p:nvSpPr>
        <p:spPr>
          <a:xfrm rot="17280000">
            <a:off x="5401469" y="3109119"/>
            <a:ext cx="265113" cy="333375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8127" tIns="82778" rIns="0" bIns="82778" spcCol="1270" anchor="ctr"/>
          <a:lstStyle/>
          <a:p>
            <a:pPr algn="ctr" defTabSz="5334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1200"/>
          </a:p>
        </p:txBody>
      </p:sp>
      <p:sp>
        <p:nvSpPr>
          <p:cNvPr id="10" name="Freeform 9"/>
          <p:cNvSpPr/>
          <p:nvPr/>
        </p:nvSpPr>
        <p:spPr>
          <a:xfrm>
            <a:off x="4810125" y="3559175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11" name="Freeform 10"/>
          <p:cNvSpPr/>
          <p:nvPr/>
        </p:nvSpPr>
        <p:spPr>
          <a:xfrm>
            <a:off x="4432300" y="3824288"/>
            <a:ext cx="263525" cy="333375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8128" tIns="82779" rIns="1" bIns="82778" spcCol="1270" anchor="ctr"/>
          <a:lstStyle/>
          <a:p>
            <a:pPr algn="ctr" defTabSz="5334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1200"/>
          </a:p>
        </p:txBody>
      </p:sp>
      <p:sp>
        <p:nvSpPr>
          <p:cNvPr id="12" name="Freeform 11"/>
          <p:cNvSpPr/>
          <p:nvPr/>
        </p:nvSpPr>
        <p:spPr>
          <a:xfrm>
            <a:off x="3327400" y="3560763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13" name="Freeform 12"/>
          <p:cNvSpPr/>
          <p:nvPr/>
        </p:nvSpPr>
        <p:spPr>
          <a:xfrm rot="4320000">
            <a:off x="3451226" y="3122612"/>
            <a:ext cx="265112" cy="334963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8128" tIns="82778" rIns="0" bIns="82778" spcCol="1270" anchor="ctr"/>
          <a:lstStyle/>
          <a:p>
            <a:pPr algn="ctr" defTabSz="5334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1200"/>
          </a:p>
        </p:txBody>
      </p:sp>
      <p:sp>
        <p:nvSpPr>
          <p:cNvPr id="14" name="Freeform 13"/>
          <p:cNvSpPr/>
          <p:nvPr/>
        </p:nvSpPr>
        <p:spPr>
          <a:xfrm>
            <a:off x="2855913" y="2079625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17" name="Freeform 16"/>
          <p:cNvSpPr/>
          <p:nvPr/>
        </p:nvSpPr>
        <p:spPr>
          <a:xfrm>
            <a:off x="4060825" y="2444750"/>
            <a:ext cx="990600" cy="990600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17694" tIns="217694" rIns="217694" bIns="217694" spcCol="1270" anchor="ctr"/>
          <a:lstStyle/>
          <a:p>
            <a:pPr algn="ctr" defTabSz="1333500" fontAlgn="auto" latinLnBrk="1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000"/>
          </a:p>
        </p:txBody>
      </p:sp>
      <p:sp>
        <p:nvSpPr>
          <p:cNvPr id="18" name="Rectangle 9"/>
          <p:cNvSpPr/>
          <p:nvPr/>
        </p:nvSpPr>
        <p:spPr>
          <a:xfrm flipH="1">
            <a:off x="5616575" y="2425700"/>
            <a:ext cx="322263" cy="30162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5183188" y="3821937"/>
            <a:ext cx="244475" cy="43815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4387057" y="1507331"/>
            <a:ext cx="354012" cy="38417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3271044" y="2329657"/>
            <a:ext cx="109537" cy="438150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3609919" y="3835621"/>
            <a:ext cx="450906" cy="45444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6034882" y="3594880"/>
            <a:ext cx="3109118" cy="1048484"/>
            <a:chOff x="803640" y="3362835"/>
            <a:chExt cx="2515725" cy="1049025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580434"/>
              <a:ext cx="2515725" cy="831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B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etanítási 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terv, képzési 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terv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alapján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érföldkövek 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meghatározása,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ejlesztendő 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készségek, 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irányok kijelölése,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udástranszfer módjának megtervezése.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362835"/>
              <a:ext cx="2060486" cy="3049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1"/>
              <a:r>
                <a:rPr lang="hu-HU" altLang="ko-KR" sz="1400" b="1">
                  <a:solidFill>
                    <a:srgbClr val="404040"/>
                  </a:solidFill>
                  <a:cs typeface="Arial" charset="0"/>
                </a:rPr>
                <a:t>Akcióterv kidolgozása</a:t>
              </a:r>
              <a:endParaRPr lang="ko-KR" altLang="en-US" sz="1400" b="1">
                <a:solidFill>
                  <a:srgbClr val="404040"/>
                </a:solidFill>
                <a:cs typeface="Arial" charset="0"/>
              </a:endParaRPr>
            </a:p>
          </p:txBody>
        </p: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5215825" y="1199010"/>
            <a:ext cx="3864688" cy="871161"/>
            <a:chOff x="803640" y="3362835"/>
            <a:chExt cx="2170619" cy="870190"/>
          </a:xfrm>
        </p:grpSpPr>
        <p:sp>
          <p:nvSpPr>
            <p:cNvPr id="27" name="TextBox 26"/>
            <p:cNvSpPr txBox="1"/>
            <p:nvPr/>
          </p:nvSpPr>
          <p:spPr>
            <a:xfrm>
              <a:off x="813848" y="3587414"/>
              <a:ext cx="2160411" cy="6456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EQ fejlesztés, szemléletmód, mentori eszköztár: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feed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-back és </a:t>
              </a:r>
              <a:r>
                <a:rPr lang="hu-H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coaching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technikák elsajátítása,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kommunikációs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konfliktuskezelési 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készségek </a:t>
              </a:r>
              <a:r>
                <a:rPr lang="hu-H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fejl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3074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 b="1" dirty="0" err="1" smtClean="0">
                  <a:solidFill>
                    <a:srgbClr val="404040"/>
                  </a:solidFill>
                  <a:cs typeface="Arial" charset="0"/>
                </a:rPr>
                <a:t>Mentorok</a:t>
              </a:r>
              <a:r>
                <a:rPr lang="hu-HU" altLang="ko-KR" sz="1400" b="1" dirty="0" smtClean="0">
                  <a:solidFill>
                    <a:srgbClr val="404040"/>
                  </a:solidFill>
                  <a:cs typeface="Arial" charset="0"/>
                </a:rPr>
                <a:t> </a:t>
              </a:r>
              <a:r>
                <a:rPr lang="hu-HU" altLang="ko-KR" sz="1400" b="1" dirty="0" smtClean="0">
                  <a:solidFill>
                    <a:srgbClr val="404040"/>
                  </a:solidFill>
                  <a:cs typeface="Arial" charset="0"/>
                </a:rPr>
                <a:t>felkészülése  </a:t>
              </a:r>
              <a:endParaRPr lang="hu-HU" altLang="ko-KR" sz="1400" b="1" dirty="0" smtClean="0">
                <a:solidFill>
                  <a:srgbClr val="404040"/>
                </a:solidFill>
                <a:cs typeface="Arial" charset="0"/>
              </a:endParaRP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6274610" y="2332062"/>
            <a:ext cx="3130550" cy="863819"/>
            <a:chOff x="803640" y="3362835"/>
            <a:chExt cx="2310513" cy="863794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80317"/>
              <a:ext cx="2310513" cy="6463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1"/>
              <a:r>
                <a:rPr lang="hu-HU" altLang="ko-KR" sz="1200" dirty="0" smtClean="0">
                  <a:solidFill>
                    <a:srgbClr val="404040"/>
                  </a:solidFill>
                  <a:cs typeface="Arial" charset="0"/>
                </a:rPr>
                <a:t>A mentorált rendelkezik-e </a:t>
              </a:r>
              <a:r>
                <a:rPr lang="hu-HU" altLang="ko-KR" sz="1200" dirty="0">
                  <a:solidFill>
                    <a:srgbClr val="404040"/>
                  </a:solidFill>
                  <a:cs typeface="Arial" charset="0"/>
                </a:rPr>
                <a:t>a munkaköri elvárások teljesítéséhez szükséges készségekkel, </a:t>
              </a:r>
              <a:r>
                <a:rPr lang="hu-HU" altLang="ko-KR" sz="1200" dirty="0" smtClean="0">
                  <a:solidFill>
                    <a:srgbClr val="404040"/>
                  </a:solidFill>
                  <a:cs typeface="Arial" charset="0"/>
                </a:rPr>
                <a:t>képességekkel?</a:t>
              </a:r>
              <a:endParaRPr lang="ko-KR" altLang="en-US" sz="1200" dirty="0">
                <a:solidFill>
                  <a:srgbClr val="404040"/>
                </a:solidFill>
                <a:ea typeface="Gulim" pitchFamily="34" charset="-127"/>
                <a:cs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778" cy="3047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latinLnBrk="1"/>
              <a:r>
                <a:rPr lang="hu-HU" altLang="ko-KR" sz="1400" b="1" dirty="0">
                  <a:solidFill>
                    <a:srgbClr val="404040"/>
                  </a:solidFill>
                  <a:cs typeface="Arial" charset="0"/>
                </a:rPr>
                <a:t>Kompetenciák felmérése</a:t>
              </a:r>
              <a:r>
                <a:rPr lang="en-US" altLang="ko-KR" sz="1200" b="1" dirty="0">
                  <a:solidFill>
                    <a:srgbClr val="404040"/>
                  </a:solidFill>
                  <a:cs typeface="Arial" charset="0"/>
                </a:rPr>
                <a:t> </a:t>
              </a:r>
              <a:endParaRPr lang="ko-KR" altLang="en-US" sz="1200" b="1" dirty="0">
                <a:solidFill>
                  <a:srgbClr val="404040"/>
                </a:solidFill>
                <a:cs typeface="Arial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158483" y="2374873"/>
            <a:ext cx="2670175" cy="893762"/>
            <a:chOff x="754112" y="3365545"/>
            <a:chExt cx="2366350" cy="895167"/>
          </a:xfrm>
        </p:grpSpPr>
        <p:sp>
          <p:nvSpPr>
            <p:cNvPr id="33" name="TextBox 32"/>
            <p:cNvSpPr txBox="1"/>
            <p:nvPr/>
          </p:nvSpPr>
          <p:spPr>
            <a:xfrm>
              <a:off x="754112" y="3613584"/>
              <a:ext cx="2366350" cy="6471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Folyamatmenedzsment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: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kapcsolattartás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heti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/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havi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meetingek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360 fokos teljesítményértékelés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4112" y="3365545"/>
              <a:ext cx="2322737" cy="3052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latinLnBrk="1"/>
              <a:r>
                <a:rPr lang="hu-HU" altLang="ko-KR" sz="1400" b="1">
                  <a:solidFill>
                    <a:srgbClr val="404040"/>
                  </a:solidFill>
                  <a:cs typeface="Arial" charset="0"/>
                </a:rPr>
                <a:t>Utánkövetés, dokumentáció</a:t>
              </a:r>
              <a:endParaRPr lang="ko-KR" altLang="en-US" sz="1400" b="1">
                <a:solidFill>
                  <a:srgbClr val="404040"/>
                </a:solidFill>
                <a:cs typeface="Arial" charset="0"/>
              </a:endParaRP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0" y="3559175"/>
            <a:ext cx="3057525" cy="1233151"/>
            <a:chOff x="803640" y="3362835"/>
            <a:chExt cx="2059657" cy="1233118"/>
          </a:xfrm>
        </p:grpSpPr>
        <p:sp>
          <p:nvSpPr>
            <p:cNvPr id="36" name="TextBox 35"/>
            <p:cNvSpPr txBox="1"/>
            <p:nvPr/>
          </p:nvSpPr>
          <p:spPr>
            <a:xfrm>
              <a:off x="803640" y="3580317"/>
              <a:ext cx="2058553" cy="10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Idegenvezetés, 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betanítás/fejlesztés, 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Folyamatos visszajelzés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motiválás, 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Onboarding, integráció támogatása,</a:t>
              </a: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1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-2 hónap után operatív betanítás helyett fókusz a fejlesztésen, kapcsolaton.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03640" y="3362835"/>
              <a:ext cx="2059657" cy="3047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latinLnBrk="1"/>
              <a:r>
                <a:rPr lang="hu-HU" altLang="ko-KR" sz="1400" b="1" dirty="0" err="1">
                  <a:solidFill>
                    <a:srgbClr val="404040"/>
                  </a:solidFill>
                  <a:cs typeface="Arial" charset="0"/>
                </a:rPr>
                <a:t>Mentorálás</a:t>
              </a:r>
              <a:r>
                <a:rPr lang="hu-HU" altLang="ko-KR" sz="1400" b="1" dirty="0">
                  <a:solidFill>
                    <a:srgbClr val="404040"/>
                  </a:solidFill>
                  <a:cs typeface="Arial" charset="0"/>
                </a:rPr>
                <a:t> a </a:t>
              </a:r>
              <a:r>
                <a:rPr lang="hu-HU" altLang="ko-KR" sz="1400" b="1" dirty="0" smtClean="0">
                  <a:solidFill>
                    <a:srgbClr val="404040"/>
                  </a:solidFill>
                  <a:cs typeface="Arial" charset="0"/>
                </a:rPr>
                <a:t>napi gyakorlatban</a:t>
              </a:r>
              <a:endParaRPr lang="ko-KR" altLang="en-US" sz="1400" b="1" dirty="0">
                <a:solidFill>
                  <a:srgbClr val="404040"/>
                </a:solidFill>
                <a:cs typeface="Arial" charset="0"/>
              </a:endParaRPr>
            </a:p>
          </p:txBody>
        </p:sp>
      </p:grpSp>
      <p:sp>
        <p:nvSpPr>
          <p:cNvPr id="38" name="Block Arc 14"/>
          <p:cNvSpPr/>
          <p:nvPr/>
        </p:nvSpPr>
        <p:spPr>
          <a:xfrm rot="16200000">
            <a:off x="4306094" y="2680494"/>
            <a:ext cx="517525" cy="519113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7715404" y="4678141"/>
            <a:ext cx="1428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</a:t>
            </a:r>
            <a:r>
              <a:rPr lang="hu-HU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Merlevede</a:t>
            </a:r>
            <a:r>
              <a: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2006)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06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 smtClean="0"/>
              <a:t>A két alappillér</a:t>
            </a:r>
            <a:endParaRPr lang="hu-HU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35193716"/>
              </p:ext>
            </p:extLst>
          </p:nvPr>
        </p:nvGraphicFramePr>
        <p:xfrm>
          <a:off x="251520" y="98757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37680784"/>
              </p:ext>
            </p:extLst>
          </p:nvPr>
        </p:nvGraphicFramePr>
        <p:xfrm>
          <a:off x="6084168" y="2211710"/>
          <a:ext cx="3096344" cy="20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3428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Kiből</a:t>
            </a:r>
            <a:r>
              <a:rPr lang="en-US" altLang="ko-KR" dirty="0"/>
              <a:t> </a:t>
            </a:r>
            <a:r>
              <a:rPr lang="en-US" altLang="ko-KR" dirty="0" err="1"/>
              <a:t>lehet</a:t>
            </a:r>
            <a:r>
              <a:rPr lang="en-US" altLang="ko-KR" dirty="0"/>
              <a:t> </a:t>
            </a:r>
            <a:r>
              <a:rPr lang="en-US" altLang="ko-KR" dirty="0" err="1"/>
              <a:t>jó</a:t>
            </a:r>
            <a:r>
              <a:rPr lang="en-US" altLang="ko-KR" dirty="0"/>
              <a:t> mentor?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700088"/>
            <a:ext cx="9144000" cy="287337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Kiválasztás</a:t>
            </a:r>
            <a:r>
              <a:rPr lang="en-US" altLang="ko-KR" dirty="0"/>
              <a:t> </a:t>
            </a:r>
            <a:r>
              <a:rPr lang="en-US" altLang="ko-KR" dirty="0" err="1"/>
              <a:t>szempontjai</a:t>
            </a:r>
            <a:endParaRPr lang="en-US" altLang="ko-KR" dirty="0"/>
          </a:p>
        </p:txBody>
      </p:sp>
      <p:graphicFrame>
        <p:nvGraphicFramePr>
          <p:cNvPr id="34820" name="Chart 3"/>
          <p:cNvGraphicFramePr>
            <a:graphicFrameLocks/>
          </p:cNvGraphicFramePr>
          <p:nvPr/>
        </p:nvGraphicFramePr>
        <p:xfrm>
          <a:off x="1973263" y="1081088"/>
          <a:ext cx="2428875" cy="243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9" r:id="rId4" imgW="2426418" imgH="2438611" progId="Excel.Chart.8">
                  <p:embed/>
                </p:oleObj>
              </mc:Choice>
              <mc:Fallback>
                <p:oleObj r:id="rId4" imgW="2426418" imgH="2438611" progId="Excel.Chart.8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263" y="1081088"/>
                        <a:ext cx="2428875" cy="243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ound Same Side Corner Rectangle 8"/>
          <p:cNvSpPr/>
          <p:nvPr/>
        </p:nvSpPr>
        <p:spPr>
          <a:xfrm>
            <a:off x="863600" y="1349375"/>
            <a:ext cx="720725" cy="1897063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F2A40D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0" y="1203325"/>
            <a:ext cx="0" cy="2376488"/>
          </a:xfrm>
          <a:prstGeom prst="line">
            <a:avLst/>
          </a:prstGeom>
          <a:ln w="317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9750" y="3579813"/>
            <a:ext cx="8064500" cy="0"/>
          </a:xfrm>
          <a:prstGeom prst="line">
            <a:avLst/>
          </a:prstGeom>
          <a:ln w="317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 Same Side Corner Rectangle 8"/>
          <p:cNvSpPr/>
          <p:nvPr/>
        </p:nvSpPr>
        <p:spPr>
          <a:xfrm>
            <a:off x="782638" y="3803650"/>
            <a:ext cx="161925" cy="42703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8" name="Round Same Side Corner Rectangle 20"/>
          <p:cNvSpPr/>
          <p:nvPr/>
        </p:nvSpPr>
        <p:spPr>
          <a:xfrm rot="10800000">
            <a:off x="8351838" y="4270375"/>
            <a:ext cx="203200" cy="431800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7485670" y="4311198"/>
            <a:ext cx="866638" cy="46166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rgbClr val="F2A40D"/>
                </a:solidFill>
                <a:highlight>
                  <a:srgbClr val="FFFFFF"/>
                </a:highlight>
                <a:latin typeface="+mn-lt"/>
                <a:ea typeface="+mn-ea"/>
                <a:cs typeface="Arial" pitchFamily="34" charset="0"/>
              </a:rPr>
              <a:t>75%</a:t>
            </a:r>
            <a:endParaRPr lang="ko-KR" altLang="en-US" sz="2400" b="1" dirty="0">
              <a:solidFill>
                <a:srgbClr val="F2A40D"/>
              </a:solidFill>
              <a:highlight>
                <a:srgbClr val="FFFFFF"/>
              </a:highlight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71550" y="3813175"/>
            <a:ext cx="866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latinLnBrk="1"/>
            <a:r>
              <a:rPr lang="en-US" altLang="ko-KR" sz="2400" b="1">
                <a:solidFill>
                  <a:srgbClr val="32AEB8"/>
                </a:solidFill>
              </a:rPr>
              <a:t>25%</a:t>
            </a:r>
            <a:endParaRPr lang="ko-KR" altLang="en-US" sz="2400" b="1">
              <a:solidFill>
                <a:srgbClr val="32AEB8"/>
              </a:solidFill>
            </a:endParaRP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2620963" y="4257675"/>
            <a:ext cx="4738687" cy="506413"/>
            <a:chOff x="6228184" y="1749861"/>
            <a:chExt cx="2592288" cy="506830"/>
          </a:xfrm>
        </p:grpSpPr>
        <p:sp>
          <p:nvSpPr>
            <p:cNvPr id="34842" name="TextBox 21"/>
            <p:cNvSpPr txBox="1">
              <a:spLocks noChangeArrowheads="1"/>
            </p:cNvSpPr>
            <p:nvPr/>
          </p:nvSpPr>
          <p:spPr bwMode="auto">
            <a:xfrm>
              <a:off x="6228184" y="1979692"/>
              <a:ext cx="25922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latinLnBrk="1"/>
              <a:r>
                <a:rPr lang="en-US" altLang="ko-KR" sz="1200">
                  <a:solidFill>
                    <a:srgbClr val="F2A40D"/>
                  </a:solidFill>
                </a:rPr>
                <a:t>Érzelmi intelligencia, kapcsolati háló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28184" y="1749861"/>
              <a:ext cx="2592288" cy="3082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 dirty="0" err="1">
                  <a:solidFill>
                    <a:srgbClr val="F2A40D"/>
                  </a:solidFill>
                  <a:latin typeface="+mn-lt"/>
                  <a:ea typeface="+mn-ea"/>
                  <a:cs typeface="Arial" pitchFamily="34" charset="0"/>
                </a:rPr>
                <a:t>Interperszonális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rgbClr val="F2A40D"/>
                  </a:solidFill>
                  <a:latin typeface="+mn-lt"/>
                  <a:ea typeface="+mn-ea"/>
                  <a:cs typeface="Arial" pitchFamily="34" charset="0"/>
                </a:rPr>
                <a:t>készségek</a:t>
              </a:r>
              <a:r>
                <a:rPr lang="en-US" altLang="ko-KR" sz="1400" b="1" dirty="0">
                  <a:solidFill>
                    <a:srgbClr val="F2A40D"/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endParaRPr lang="ko-KR" altLang="en-US" sz="1400" b="1" dirty="0">
                <a:solidFill>
                  <a:srgbClr val="F2A40D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1692275" y="3800475"/>
            <a:ext cx="4738688" cy="506413"/>
            <a:chOff x="6228184" y="1749861"/>
            <a:chExt cx="2592288" cy="506830"/>
          </a:xfrm>
        </p:grpSpPr>
        <p:sp>
          <p:nvSpPr>
            <p:cNvPr id="34840" name="TextBox 24"/>
            <p:cNvSpPr txBox="1">
              <a:spLocks noChangeArrowheads="1"/>
            </p:cNvSpPr>
            <p:nvPr/>
          </p:nvSpPr>
          <p:spPr bwMode="auto">
            <a:xfrm>
              <a:off x="6228184" y="1979692"/>
              <a:ext cx="25922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200">
                  <a:solidFill>
                    <a:srgbClr val="32AEB8"/>
                  </a:solidFill>
                </a:rPr>
                <a:t>Munkatapasztalat, szaktudás </a:t>
              </a:r>
            </a:p>
          </p:txBody>
        </p:sp>
        <p:sp>
          <p:nvSpPr>
            <p:cNvPr id="34841" name="TextBox 25"/>
            <p:cNvSpPr txBox="1">
              <a:spLocks noChangeArrowheads="1"/>
            </p:cNvSpPr>
            <p:nvPr/>
          </p:nvSpPr>
          <p:spPr bwMode="auto">
            <a:xfrm>
              <a:off x="6228184" y="1749861"/>
              <a:ext cx="259228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 b="1">
                  <a:solidFill>
                    <a:srgbClr val="32AEB8"/>
                  </a:solidFill>
                </a:rPr>
                <a:t>Szakmai készségek</a:t>
              </a:r>
              <a:endParaRPr lang="ko-KR" altLang="en-US" sz="1400" b="1">
                <a:solidFill>
                  <a:srgbClr val="32AEB8"/>
                </a:solidFill>
              </a:endParaRPr>
            </a:p>
          </p:txBody>
        </p:sp>
      </p:grpSp>
      <p:sp>
        <p:nvSpPr>
          <p:cNvPr id="34830" name="TextBox 4"/>
          <p:cNvSpPr txBox="1">
            <a:spLocks noChangeArrowheads="1"/>
          </p:cNvSpPr>
          <p:nvPr/>
        </p:nvSpPr>
        <p:spPr bwMode="auto">
          <a:xfrm>
            <a:off x="4859338" y="1349375"/>
            <a:ext cx="35782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endParaRPr lang="en-US"/>
          </a:p>
        </p:txBody>
      </p:sp>
      <p:grpSp>
        <p:nvGrpSpPr>
          <p:cNvPr id="34831" name="Group 70"/>
          <p:cNvGrpSpPr>
            <a:grpSpLocks/>
          </p:cNvGrpSpPr>
          <p:nvPr/>
        </p:nvGrpSpPr>
        <p:grpSpPr bwMode="auto">
          <a:xfrm>
            <a:off x="4854575" y="1905000"/>
            <a:ext cx="4176713" cy="746125"/>
            <a:chOff x="803640" y="3362835"/>
            <a:chExt cx="2342355" cy="744962"/>
          </a:xfrm>
        </p:grpSpPr>
        <p:sp>
          <p:nvSpPr>
            <p:cNvPr id="72" name="TextBox 71">
              <a:extLst/>
            </p:cNvPr>
            <p:cNvSpPr txBox="1"/>
            <p:nvPr/>
          </p:nvSpPr>
          <p:spPr>
            <a:xfrm>
              <a:off x="803640" y="3646555"/>
              <a:ext cx="2342355" cy="4612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Jó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kommunikációs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készségek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nyitottság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segítőkészség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konstruktivitás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empátia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példamutatás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teherbíró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képesség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3" name="TextBox 72">
              <a:extLst/>
            </p:cNvPr>
            <p:cNvSpPr txBox="1"/>
            <p:nvPr/>
          </p:nvSpPr>
          <p:spPr>
            <a:xfrm>
              <a:off x="803640" y="3362835"/>
              <a:ext cx="2059243" cy="3074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Személyes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kompetenciák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4832" name="Group 73"/>
          <p:cNvGrpSpPr>
            <a:grpSpLocks/>
          </p:cNvGrpSpPr>
          <p:nvPr/>
        </p:nvGrpSpPr>
        <p:grpSpPr bwMode="auto">
          <a:xfrm>
            <a:off x="4854575" y="1190625"/>
            <a:ext cx="3671888" cy="560388"/>
            <a:chOff x="803640" y="3362835"/>
            <a:chExt cx="2059657" cy="560296"/>
          </a:xfrm>
        </p:grpSpPr>
        <p:sp>
          <p:nvSpPr>
            <p:cNvPr id="75" name="TextBox 74">
              <a:extLst/>
            </p:cNvPr>
            <p:cNvSpPr txBox="1"/>
            <p:nvPr/>
          </p:nvSpPr>
          <p:spPr>
            <a:xfrm>
              <a:off x="803640" y="3645364"/>
              <a:ext cx="2059657" cy="2777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Szakértelem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tapasztalat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gyakorlottság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6" name="TextBox 75">
              <a:extLst/>
            </p:cNvPr>
            <p:cNvSpPr txBox="1"/>
            <p:nvPr/>
          </p:nvSpPr>
          <p:spPr>
            <a:xfrm>
              <a:off x="803640" y="3362835"/>
              <a:ext cx="2059657" cy="3079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Szakmai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kompetenciák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4833" name="Group 76"/>
          <p:cNvGrpSpPr>
            <a:grpSpLocks/>
          </p:cNvGrpSpPr>
          <p:nvPr/>
        </p:nvGrpSpPr>
        <p:grpSpPr bwMode="auto">
          <a:xfrm>
            <a:off x="4859338" y="2760663"/>
            <a:ext cx="4105275" cy="744537"/>
            <a:chOff x="803640" y="3362835"/>
            <a:chExt cx="2059657" cy="744962"/>
          </a:xfrm>
        </p:grpSpPr>
        <p:sp>
          <p:nvSpPr>
            <p:cNvPr id="78" name="TextBox 77">
              <a:extLst/>
            </p:cNvPr>
            <p:cNvSpPr txBox="1"/>
            <p:nvPr/>
          </p:nvSpPr>
          <p:spPr>
            <a:xfrm>
              <a:off x="803640" y="3645571"/>
              <a:ext cx="2059657" cy="4622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Elismert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elfogadott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személy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</a:t>
              </a:r>
              <a:r>
                <a:rPr lang="hu-H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tapasztal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 a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rendszerek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</a:t>
              </a:r>
              <a:r>
                <a:rPr lang="hu-H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zervezeti működések, személyközi kapcsolatok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hu-H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terén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9" name="TextBox 78">
              <a:extLst/>
            </p:cNvPr>
            <p:cNvSpPr txBox="1"/>
            <p:nvPr/>
          </p:nvSpPr>
          <p:spPr>
            <a:xfrm>
              <a:off x="803640" y="3362835"/>
              <a:ext cx="2059657" cy="3081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Kapcsolatok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CustomShape 1"/>
          <p:cNvSpPr/>
          <p:nvPr/>
        </p:nvSpPr>
        <p:spPr>
          <a:xfrm>
            <a:off x="1763688" y="-60921"/>
            <a:ext cx="6787698" cy="863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r>
              <a:rPr lang="hu-HU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</a:rPr>
              <a:t>Az ideális mentor a </a:t>
            </a:r>
            <a:r>
              <a:rPr lang="hu-HU" sz="2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</a:rPr>
              <a:t>mentoráltak</a:t>
            </a:r>
            <a:r>
              <a:rPr lang="hu-HU" sz="2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</a:rPr>
              <a:t> szerint…</a:t>
            </a:r>
            <a:endParaRPr lang="hu-HU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6" name="CustomShape 2"/>
          <p:cNvSpPr/>
          <p:nvPr/>
        </p:nvSpPr>
        <p:spPr>
          <a:xfrm>
            <a:off x="2499105" y="802282"/>
            <a:ext cx="6048672" cy="41756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z="15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Olyan 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ember, aki már volt hasonló helyzetben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.”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„Kézen 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fog és ismeretlen területeken 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vezetget.”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„Olyan 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kérdéseket tesz fel, amit nem kérdezek meg </a:t>
            </a:r>
            <a:b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</a:b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  magamtól, pedig kellene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.”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„Megadja 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az érzést, hogy valakit érdekel a fejlődésem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.” 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„Olyan 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ember, aki nem versenyez 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velem.”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„Valaki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, akire rábízhatom magamat, akiben bízhatok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.”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„Akivel 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összeillik az értékrendünk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.”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„Közel 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annyira ismer engem, mint én magamat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.”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„Ott </a:t>
            </a:r>
            <a:r>
              <a:rPr lang="hu-HU" spc="-1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van, ha szükségem van rá</a:t>
            </a:r>
            <a:r>
              <a:rPr lang="hu-HU" spc="-1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FFFFFF"/>
                  </a:solidFill>
                </a:uFill>
                <a:latin typeface="Source Sans Pro Semibold"/>
                <a:ea typeface="Source Sans Pro"/>
              </a:rPr>
              <a:t>.” </a:t>
            </a:r>
            <a:endParaRPr lang="hu-HU" spc="-1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FFFFFF"/>
                </a:solidFill>
              </a:uFill>
              <a:latin typeface="Source Sans Pro Semibold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2963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Mentorok</a:t>
            </a:r>
            <a:r>
              <a:rPr lang="en-US" altLang="ko-KR" dirty="0"/>
              <a:t> </a:t>
            </a:r>
            <a:r>
              <a:rPr lang="hu-HU" altLang="ko-KR" dirty="0" smtClean="0"/>
              <a:t>motivációi, </a:t>
            </a:r>
            <a:r>
              <a:rPr lang="hu-HU" altLang="ko-KR" dirty="0" smtClean="0"/>
              <a:t>szükségletei</a:t>
            </a:r>
            <a:endParaRPr lang="ko-KR" altLang="en-US" dirty="0"/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940424" y="3228977"/>
            <a:ext cx="3096071" cy="902047"/>
            <a:chOff x="803639" y="3369792"/>
            <a:chExt cx="2575630" cy="901153"/>
          </a:xfrm>
        </p:grpSpPr>
        <p:sp>
          <p:nvSpPr>
            <p:cNvPr id="24" name="TextBox 23"/>
            <p:cNvSpPr txBox="1"/>
            <p:nvPr/>
          </p:nvSpPr>
          <p:spPr>
            <a:xfrm>
              <a:off x="803639" y="3579134"/>
              <a:ext cx="2575630" cy="6918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Egyeztetések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szakmai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kérdésekben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hatékonyság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javítása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lean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szemlélet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innováció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támogatása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releváns</a:t>
              </a:r>
              <a:r>
                <a:rPr lang="hu-HU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ötletek</a:t>
              </a:r>
              <a:endPara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39" y="3369792"/>
              <a:ext cx="2059856" cy="2920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Fejlődés</a:t>
              </a:r>
              <a:r>
                <a:rPr lang="en-US" altLang="ko-K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a </a:t>
              </a: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folyamatokban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5940424" y="1563703"/>
            <a:ext cx="3379788" cy="908397"/>
            <a:chOff x="803640" y="3362835"/>
            <a:chExt cx="2059657" cy="909814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072"/>
              <a:ext cx="2059657" cy="6935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Tapasztalat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-,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véleménycsere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tanácsadás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szakismeretek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mélyebb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elsajátítása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</a:t>
              </a: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részvétel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szakmai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projektekben</a:t>
              </a:r>
              <a:endPara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928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Szakmai</a:t>
              </a:r>
              <a:r>
                <a:rPr lang="en-US" altLang="ko-K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és</a:t>
              </a:r>
              <a:r>
                <a:rPr lang="en-US" altLang="ko-K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személyes</a:t>
              </a:r>
              <a:r>
                <a:rPr lang="en-US" altLang="ko-K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fejlődés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323850" y="1558925"/>
            <a:ext cx="2592388" cy="906811"/>
            <a:chOff x="803640" y="3365545"/>
            <a:chExt cx="2297964" cy="905375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520"/>
              <a:ext cx="2297964" cy="6914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Rendszeres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találkozók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több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kapcsolódás,csapatszellem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együttm</a:t>
              </a:r>
              <a:r>
                <a:rPr lang="hu-HU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ű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ködőbb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vállalati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kultúra</a:t>
              </a:r>
              <a:endPara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17535" y="3365545"/>
              <a:ext cx="2060146" cy="291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Munkatársi</a:t>
              </a:r>
              <a:r>
                <a:rPr lang="en-US" altLang="ko-K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kapcsolatok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107504" y="3165475"/>
            <a:ext cx="2808734" cy="1110039"/>
            <a:chOff x="374388" y="3362835"/>
            <a:chExt cx="2488910" cy="1108649"/>
          </a:xfrm>
        </p:grpSpPr>
        <p:sp>
          <p:nvSpPr>
            <p:cNvPr id="36" name="TextBox 35"/>
            <p:cNvSpPr txBox="1"/>
            <p:nvPr/>
          </p:nvSpPr>
          <p:spPr>
            <a:xfrm>
              <a:off x="374388" y="3580050"/>
              <a:ext cx="2488910" cy="891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Lapos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vertikális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szervezetekben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előrelépési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lehetőség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   </a:t>
              </a:r>
              <a:endPara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pozitív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visszajelzés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karriertervezés</a:t>
              </a: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b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</a:br>
              <a:endPara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03838" y="3362835"/>
              <a:ext cx="2059460" cy="2920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Szakmai</a:t>
              </a:r>
              <a:r>
                <a:rPr lang="en-US" altLang="ko-K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3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elismerés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3798" name="Group 38"/>
          <p:cNvGrpSpPr>
            <a:grpSpLocks/>
          </p:cNvGrpSpPr>
          <p:nvPr/>
        </p:nvGrpSpPr>
        <p:grpSpPr bwMode="auto">
          <a:xfrm>
            <a:off x="3489325" y="1887538"/>
            <a:ext cx="900113" cy="900112"/>
            <a:chOff x="3563888" y="1923678"/>
            <a:chExt cx="900000" cy="900000"/>
          </a:xfrm>
        </p:grpSpPr>
        <p:sp>
          <p:nvSpPr>
            <p:cNvPr id="40" name="Rectangle 39">
              <a:extLst/>
            </p:cNvPr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1" name="Right Triangle 40">
              <a:extLst/>
            </p:cNvPr>
            <p:cNvSpPr/>
            <p:nvPr/>
          </p:nvSpPr>
          <p:spPr>
            <a:xfrm rot="16200000">
              <a:off x="3731348" y="2089552"/>
              <a:ext cx="649206" cy="647619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3799" name="Group 41"/>
          <p:cNvGrpSpPr>
            <a:grpSpLocks/>
          </p:cNvGrpSpPr>
          <p:nvPr/>
        </p:nvGrpSpPr>
        <p:grpSpPr bwMode="auto">
          <a:xfrm rot="5400000">
            <a:off x="4499769" y="1635919"/>
            <a:ext cx="1152525" cy="1150937"/>
            <a:chOff x="3563888" y="1923678"/>
            <a:chExt cx="900000" cy="900000"/>
          </a:xfrm>
        </p:grpSpPr>
        <p:sp>
          <p:nvSpPr>
            <p:cNvPr id="43" name="Rectangle 42">
              <a:extLst/>
            </p:cNvPr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44" name="Right Triangle 43">
              <a:extLst/>
            </p:cNvPr>
            <p:cNvSpPr/>
            <p:nvPr/>
          </p:nvSpPr>
          <p:spPr>
            <a:xfrm rot="16200000">
              <a:off x="3731417" y="2088608"/>
              <a:ext cx="648000" cy="64834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3800" name="Group 44"/>
          <p:cNvGrpSpPr>
            <a:grpSpLocks/>
          </p:cNvGrpSpPr>
          <p:nvPr/>
        </p:nvGrpSpPr>
        <p:grpSpPr bwMode="auto">
          <a:xfrm rot="10800000">
            <a:off x="4500563" y="2900363"/>
            <a:ext cx="882650" cy="819150"/>
            <a:chOff x="3563888" y="1923678"/>
            <a:chExt cx="900000" cy="900000"/>
          </a:xfrm>
        </p:grpSpPr>
        <p:sp>
          <p:nvSpPr>
            <p:cNvPr id="46" name="Rectangle 45">
              <a:extLst/>
            </p:cNvPr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47" name="Right Triangle 46">
              <a:extLst/>
            </p:cNvPr>
            <p:cNvSpPr/>
            <p:nvPr/>
          </p:nvSpPr>
          <p:spPr>
            <a:xfrm rot="16200000">
              <a:off x="3733175" y="2090054"/>
              <a:ext cx="648837" cy="64748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3801" name="Group 47"/>
          <p:cNvGrpSpPr>
            <a:grpSpLocks/>
          </p:cNvGrpSpPr>
          <p:nvPr/>
        </p:nvGrpSpPr>
        <p:grpSpPr bwMode="auto">
          <a:xfrm rot="-5400000">
            <a:off x="3196432" y="2893219"/>
            <a:ext cx="1185862" cy="1200150"/>
            <a:chOff x="3563888" y="1923678"/>
            <a:chExt cx="900000" cy="900000"/>
          </a:xfrm>
        </p:grpSpPr>
        <p:sp>
          <p:nvSpPr>
            <p:cNvPr id="49" name="Rectangle 48">
              <a:extLst/>
            </p:cNvPr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50" name="Right Triangle 49">
              <a:extLst/>
            </p:cNvPr>
            <p:cNvSpPr/>
            <p:nvPr/>
          </p:nvSpPr>
          <p:spPr>
            <a:xfrm rot="16200000">
              <a:off x="3729845" y="2089462"/>
              <a:ext cx="648810" cy="648193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3802" name="TextBox 50"/>
          <p:cNvSpPr txBox="1">
            <a:spLocks noChangeArrowheads="1"/>
          </p:cNvSpPr>
          <p:nvPr/>
        </p:nvSpPr>
        <p:spPr bwMode="auto">
          <a:xfrm>
            <a:off x="3898900" y="2306638"/>
            <a:ext cx="403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>
                <a:solidFill>
                  <a:schemeClr val="accent1"/>
                </a:solidFill>
              </a:rPr>
              <a:t>B</a:t>
            </a:r>
            <a:endParaRPr lang="ko-KR" altLang="en-US" sz="2000" b="1">
              <a:solidFill>
                <a:schemeClr val="accent1"/>
              </a:solidFill>
            </a:endParaRPr>
          </a:p>
        </p:txBody>
      </p:sp>
      <p:sp>
        <p:nvSpPr>
          <p:cNvPr id="33803" name="TextBox 51"/>
          <p:cNvSpPr txBox="1">
            <a:spLocks noChangeArrowheads="1"/>
          </p:cNvSpPr>
          <p:nvPr/>
        </p:nvSpPr>
        <p:spPr bwMode="auto">
          <a:xfrm>
            <a:off x="4606925" y="2266950"/>
            <a:ext cx="403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>
                <a:solidFill>
                  <a:schemeClr val="accent1"/>
                </a:solidFill>
              </a:rPr>
              <a:t>A</a:t>
            </a:r>
            <a:endParaRPr lang="ko-KR" altLang="en-US" sz="2000" b="1">
              <a:solidFill>
                <a:schemeClr val="accent1"/>
              </a:solidFill>
            </a:endParaRPr>
          </a:p>
        </p:txBody>
      </p:sp>
      <p:sp>
        <p:nvSpPr>
          <p:cNvPr id="33804" name="TextBox 52"/>
          <p:cNvSpPr txBox="1">
            <a:spLocks noChangeArrowheads="1"/>
          </p:cNvSpPr>
          <p:nvPr/>
        </p:nvSpPr>
        <p:spPr bwMode="auto">
          <a:xfrm>
            <a:off x="3898900" y="2994025"/>
            <a:ext cx="403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>
                <a:solidFill>
                  <a:schemeClr val="accent1"/>
                </a:solidFill>
              </a:rPr>
              <a:t>C</a:t>
            </a:r>
            <a:endParaRPr lang="ko-KR" altLang="en-US" sz="2000" b="1">
              <a:solidFill>
                <a:schemeClr val="accent1"/>
              </a:solidFill>
            </a:endParaRPr>
          </a:p>
        </p:txBody>
      </p:sp>
      <p:sp>
        <p:nvSpPr>
          <p:cNvPr id="33805" name="TextBox 53"/>
          <p:cNvSpPr txBox="1">
            <a:spLocks noChangeArrowheads="1"/>
          </p:cNvSpPr>
          <p:nvPr/>
        </p:nvSpPr>
        <p:spPr bwMode="auto">
          <a:xfrm>
            <a:off x="4511675" y="2965450"/>
            <a:ext cx="568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000" b="1">
                <a:solidFill>
                  <a:schemeClr val="accent1"/>
                </a:solidFill>
              </a:rPr>
              <a:t>D</a:t>
            </a:r>
            <a:endParaRPr lang="ko-KR" altLang="en-US" sz="2000" b="1">
              <a:solidFill>
                <a:schemeClr val="accent1"/>
              </a:solidFill>
            </a:endParaRPr>
          </a:p>
        </p:txBody>
      </p:sp>
      <p:sp>
        <p:nvSpPr>
          <p:cNvPr id="55" name="Rectangle 9">
            <a:extLst/>
          </p:cNvPr>
          <p:cNvSpPr/>
          <p:nvPr/>
        </p:nvSpPr>
        <p:spPr>
          <a:xfrm>
            <a:off x="5026025" y="1773238"/>
            <a:ext cx="414338" cy="34290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6" name="Rectangle 16">
            <a:extLst/>
          </p:cNvPr>
          <p:cNvSpPr/>
          <p:nvPr/>
        </p:nvSpPr>
        <p:spPr>
          <a:xfrm rot="2700000">
            <a:off x="3665537" y="1960563"/>
            <a:ext cx="244475" cy="43815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7" name="Oval 21">
            <a:extLst/>
          </p:cNvPr>
          <p:cNvSpPr>
            <a:spLocks noChangeAspect="1"/>
          </p:cNvSpPr>
          <p:nvPr/>
        </p:nvSpPr>
        <p:spPr>
          <a:xfrm>
            <a:off x="4929188" y="3248025"/>
            <a:ext cx="390525" cy="39528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9" name="Round Same Side Corner Rectangle 6">
            <a:extLst/>
          </p:cNvPr>
          <p:cNvSpPr>
            <a:spLocks noChangeAspect="1"/>
          </p:cNvSpPr>
          <p:nvPr/>
        </p:nvSpPr>
        <p:spPr>
          <a:xfrm rot="18900000" flipH="1">
            <a:off x="3631406" y="3482182"/>
            <a:ext cx="109537" cy="438150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5762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Kihívások</a:t>
            </a:r>
            <a:r>
              <a:rPr lang="en-US" altLang="ko-KR" dirty="0"/>
              <a:t>, </a:t>
            </a:r>
            <a:r>
              <a:rPr lang="en-US" altLang="ko-KR" dirty="0" err="1"/>
              <a:t>nehézségek</a:t>
            </a:r>
            <a:endParaRPr lang="ko-KR" altLang="en-US" dirty="0"/>
          </a:p>
        </p:txBody>
      </p:sp>
      <p:grpSp>
        <p:nvGrpSpPr>
          <p:cNvPr id="36866" name="Group 9"/>
          <p:cNvGrpSpPr>
            <a:grpSpLocks/>
          </p:cNvGrpSpPr>
          <p:nvPr/>
        </p:nvGrpSpPr>
        <p:grpSpPr bwMode="auto">
          <a:xfrm>
            <a:off x="0" y="1270000"/>
            <a:ext cx="4356100" cy="654050"/>
            <a:chOff x="0" y="1270545"/>
            <a:chExt cx="4355976" cy="504056"/>
          </a:xfrm>
        </p:grpSpPr>
        <p:sp>
          <p:nvSpPr>
            <p:cNvPr id="5" name="Rectangle 4"/>
            <p:cNvSpPr/>
            <p:nvPr/>
          </p:nvSpPr>
          <p:spPr>
            <a:xfrm>
              <a:off x="323841" y="1270545"/>
              <a:ext cx="4032135" cy="5040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270545"/>
              <a:ext cx="323841" cy="504056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</p:grpSp>
      <p:sp>
        <p:nvSpPr>
          <p:cNvPr id="36867" name="TextBox 7"/>
          <p:cNvSpPr txBox="1">
            <a:spLocks noChangeArrowheads="1"/>
          </p:cNvSpPr>
          <p:nvPr/>
        </p:nvSpPr>
        <p:spPr bwMode="auto">
          <a:xfrm>
            <a:off x="468313" y="1316038"/>
            <a:ext cx="3240087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en-US" altLang="ko-KR" b="1">
                <a:solidFill>
                  <a:schemeClr val="bg1"/>
                </a:solidFill>
              </a:rPr>
              <a:t>A rendszer kiépítése során előre készüljünk fel ezekre!</a:t>
            </a:r>
          </a:p>
          <a:p>
            <a:pPr latinLnBrk="1"/>
            <a:endParaRPr lang="ko-KR" altLang="en-US" sz="1400" b="1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313" y="1995488"/>
            <a:ext cx="3598862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itchFamily="34" charset="0"/>
            </a:endParaRPr>
          </a:p>
          <a:p>
            <a:pPr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itchFamily="34" charset="0"/>
            </a:endParaRPr>
          </a:p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2" name="Left Arrow 11"/>
          <p:cNvSpPr/>
          <p:nvPr/>
        </p:nvSpPr>
        <p:spPr>
          <a:xfrm rot="20722497">
            <a:off x="4986308" y="839253"/>
            <a:ext cx="4301879" cy="906435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400"/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 rot="-840000">
            <a:off x="5682706" y="938961"/>
            <a:ext cx="3586185" cy="1248446"/>
            <a:chOff x="803640" y="3347585"/>
            <a:chExt cx="2059657" cy="656769"/>
          </a:xfrm>
        </p:grpSpPr>
        <p:sp>
          <p:nvSpPr>
            <p:cNvPr id="36883" name="TextBox 13"/>
            <p:cNvSpPr txBox="1">
              <a:spLocks noChangeArrowheads="1"/>
            </p:cNvSpPr>
            <p:nvPr/>
          </p:nvSpPr>
          <p:spPr bwMode="auto">
            <a:xfrm>
              <a:off x="803640" y="3481605"/>
              <a:ext cx="2059657" cy="522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>
                  <a:solidFill>
                    <a:schemeClr val="bg1"/>
                  </a:solidFill>
                </a:rPr>
                <a:t>Előre tisztázzuk a kereteket, szabályokat!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36884" name="TextBox 14"/>
            <p:cNvSpPr txBox="1">
              <a:spLocks noChangeArrowheads="1"/>
            </p:cNvSpPr>
            <p:nvPr/>
          </p:nvSpPr>
          <p:spPr bwMode="auto">
            <a:xfrm>
              <a:off x="803640" y="3347585"/>
              <a:ext cx="2059657" cy="30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 b="1">
                  <a:solidFill>
                    <a:schemeClr val="bg1"/>
                  </a:solidFill>
                </a:rPr>
                <a:t>Hibás feladatértelmezések</a:t>
              </a:r>
              <a:endParaRPr lang="ko-KR" altLang="en-US" sz="1400" b="1">
                <a:solidFill>
                  <a:schemeClr val="bg1"/>
                </a:solidFill>
              </a:endParaRPr>
            </a:p>
          </p:txBody>
        </p:sp>
      </p:grpSp>
      <p:sp>
        <p:nvSpPr>
          <p:cNvPr id="18" name="Left Arrow 17"/>
          <p:cNvSpPr/>
          <p:nvPr/>
        </p:nvSpPr>
        <p:spPr>
          <a:xfrm rot="20722497">
            <a:off x="4984750" y="1708150"/>
            <a:ext cx="4311650" cy="893763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 rot="-840000">
            <a:off x="5682706" y="1807321"/>
            <a:ext cx="3586184" cy="1248450"/>
            <a:chOff x="803640" y="3347585"/>
            <a:chExt cx="2059657" cy="656770"/>
          </a:xfrm>
        </p:grpSpPr>
        <p:sp>
          <p:nvSpPr>
            <p:cNvPr id="36881" name="TextBox 19"/>
            <p:cNvSpPr txBox="1">
              <a:spLocks noChangeArrowheads="1"/>
            </p:cNvSpPr>
            <p:nvPr/>
          </p:nvSpPr>
          <p:spPr bwMode="auto">
            <a:xfrm>
              <a:off x="803640" y="3481607"/>
              <a:ext cx="2059657" cy="522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 dirty="0" err="1">
                  <a:solidFill>
                    <a:schemeClr val="bg1"/>
                  </a:solidFill>
                </a:rPr>
                <a:t>Készítsük</a:t>
              </a:r>
              <a:r>
                <a:rPr lang="en-US" altLang="ko-KR" sz="1400" dirty="0">
                  <a:solidFill>
                    <a:schemeClr val="bg1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1"/>
                  </a:solidFill>
                </a:rPr>
                <a:t>fel</a:t>
              </a:r>
              <a:r>
                <a:rPr lang="en-US" altLang="ko-KR" sz="1400" dirty="0">
                  <a:solidFill>
                    <a:schemeClr val="bg1"/>
                  </a:solidFill>
                </a:rPr>
                <a:t> </a:t>
              </a:r>
              <a:r>
                <a:rPr lang="en-US" altLang="ko-KR" sz="1400" dirty="0" err="1">
                  <a:solidFill>
                    <a:schemeClr val="bg1"/>
                  </a:solidFill>
                </a:rPr>
                <a:t>őket</a:t>
              </a:r>
              <a:r>
                <a:rPr lang="en-US" altLang="ko-KR" sz="1400" dirty="0">
                  <a:solidFill>
                    <a:schemeClr val="bg1"/>
                  </a:solidFill>
                </a:rPr>
                <a:t> a </a:t>
              </a:r>
              <a:r>
                <a:rPr lang="en-US" altLang="ko-KR" sz="1400" dirty="0" err="1">
                  <a:solidFill>
                    <a:schemeClr val="bg1"/>
                  </a:solidFill>
                </a:rPr>
                <a:t>konfliktuskezelésre</a:t>
              </a:r>
              <a:r>
                <a:rPr lang="en-US" altLang="ko-KR" sz="1400" dirty="0">
                  <a:solidFill>
                    <a:schemeClr val="bg1"/>
                  </a:solidFill>
                </a:rPr>
                <a:t>!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6882" name="TextBox 20"/>
            <p:cNvSpPr txBox="1">
              <a:spLocks noChangeArrowheads="1"/>
            </p:cNvSpPr>
            <p:nvPr/>
          </p:nvSpPr>
          <p:spPr bwMode="auto">
            <a:xfrm>
              <a:off x="803640" y="3347585"/>
              <a:ext cx="2059657" cy="307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 b="1" dirty="0" err="1">
                  <a:solidFill>
                    <a:schemeClr val="bg1"/>
                  </a:solidFill>
                </a:rPr>
                <a:t>Konfliktusok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Left Arrow 22"/>
          <p:cNvSpPr/>
          <p:nvPr/>
        </p:nvSpPr>
        <p:spPr>
          <a:xfrm rot="20722497">
            <a:off x="4984750" y="2576513"/>
            <a:ext cx="4311650" cy="895350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 rot="-840000">
            <a:off x="5609265" y="2684702"/>
            <a:ext cx="3586185" cy="641293"/>
            <a:chOff x="803640" y="3347585"/>
            <a:chExt cx="2059657" cy="549145"/>
          </a:xfrm>
        </p:grpSpPr>
        <p:sp>
          <p:nvSpPr>
            <p:cNvPr id="36879" name="TextBox 24"/>
            <p:cNvSpPr txBox="1">
              <a:spLocks noChangeArrowheads="1"/>
            </p:cNvSpPr>
            <p:nvPr/>
          </p:nvSpPr>
          <p:spPr bwMode="auto">
            <a:xfrm>
              <a:off x="803640" y="3589230"/>
              <a:ext cx="2059657" cy="30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 dirty="0" err="1">
                  <a:solidFill>
                    <a:schemeClr val="bg1"/>
                  </a:solidFill>
                </a:rPr>
                <a:t>Folyamatos</a:t>
              </a:r>
              <a:r>
                <a:rPr lang="en-US" altLang="ko-KR" sz="1400" dirty="0">
                  <a:solidFill>
                    <a:schemeClr val="bg1"/>
                  </a:solidFill>
                </a:rPr>
                <a:t> monitoring!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6880" name="TextBox 25"/>
            <p:cNvSpPr txBox="1">
              <a:spLocks noChangeArrowheads="1"/>
            </p:cNvSpPr>
            <p:nvPr/>
          </p:nvSpPr>
          <p:spPr bwMode="auto">
            <a:xfrm>
              <a:off x="803640" y="3347585"/>
              <a:ext cx="2059657" cy="30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 b="1" dirty="0" err="1">
                  <a:solidFill>
                    <a:schemeClr val="bg1"/>
                  </a:solidFill>
                </a:rPr>
                <a:t>Leterheltség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, </a:t>
              </a:r>
              <a:r>
                <a:rPr lang="en-US" altLang="ko-KR" sz="1400" b="1" dirty="0" err="1">
                  <a:solidFill>
                    <a:schemeClr val="bg1"/>
                  </a:solidFill>
                </a:rPr>
                <a:t>időhiány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Left Arrow 27"/>
          <p:cNvSpPr/>
          <p:nvPr/>
        </p:nvSpPr>
        <p:spPr>
          <a:xfrm rot="20722497">
            <a:off x="4984750" y="3444875"/>
            <a:ext cx="4311650" cy="895350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 rot="-840000">
            <a:off x="5682625" y="3545218"/>
            <a:ext cx="3586185" cy="1247044"/>
            <a:chOff x="803640" y="3347113"/>
            <a:chExt cx="2059657" cy="658044"/>
          </a:xfrm>
        </p:grpSpPr>
        <p:sp>
          <p:nvSpPr>
            <p:cNvPr id="36877" name="TextBox 29"/>
            <p:cNvSpPr txBox="1">
              <a:spLocks noChangeArrowheads="1"/>
            </p:cNvSpPr>
            <p:nvPr/>
          </p:nvSpPr>
          <p:spPr bwMode="auto">
            <a:xfrm>
              <a:off x="803640" y="3480805"/>
              <a:ext cx="2059657" cy="524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>
                  <a:solidFill>
                    <a:schemeClr val="bg1"/>
                  </a:solidFill>
                </a:rPr>
                <a:t>HR/vezetői segítség az elakadásokban!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36878" name="TextBox 30"/>
            <p:cNvSpPr txBox="1">
              <a:spLocks noChangeArrowheads="1"/>
            </p:cNvSpPr>
            <p:nvPr/>
          </p:nvSpPr>
          <p:spPr bwMode="auto">
            <a:xfrm>
              <a:off x="803640" y="3347113"/>
              <a:ext cx="2059657" cy="308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atinLnBrk="1"/>
              <a:r>
                <a:rPr lang="en-US" altLang="ko-KR" sz="1400" b="1">
                  <a:solidFill>
                    <a:schemeClr val="bg1"/>
                  </a:solidFill>
                </a:rPr>
                <a:t>Döntési jogosítványok hiánya</a:t>
              </a:r>
              <a:endParaRPr lang="ko-KR" altLang="en-US" sz="1400" b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116138" y="3049588"/>
            <a:ext cx="4895850" cy="576262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/>
              <a:t>KÜLSŐ MENTORING</a:t>
            </a:r>
            <a:endParaRPr lang="ko-KR" altLang="en-US" dirty="0"/>
          </a:p>
        </p:txBody>
      </p:sp>
      <p:sp>
        <p:nvSpPr>
          <p:cNvPr id="37890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2116138" y="3625850"/>
            <a:ext cx="4895850" cy="2873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ko-KR" smtClean="0">
                <a:cs typeface="Arial" charset="0"/>
              </a:rPr>
              <a:t>Külső mentori szolgáltatások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/>
          <p:nvPr/>
        </p:nvSpPr>
        <p:spPr>
          <a:xfrm>
            <a:off x="3849688" y="1004888"/>
            <a:ext cx="284162" cy="26670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7" name="Rectangle 16"/>
          <p:cNvSpPr/>
          <p:nvPr/>
        </p:nvSpPr>
        <p:spPr>
          <a:xfrm rot="2700000">
            <a:off x="3883819" y="3472686"/>
            <a:ext cx="215900" cy="385762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8" name="Oval 21"/>
          <p:cNvSpPr>
            <a:spLocks noChangeAspect="1"/>
          </p:cNvSpPr>
          <p:nvPr/>
        </p:nvSpPr>
        <p:spPr>
          <a:xfrm>
            <a:off x="3819525" y="2171701"/>
            <a:ext cx="344488" cy="34766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48644" y="1252968"/>
            <a:ext cx="4473575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hu-HU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Ha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a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kollektív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tudás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hu-HU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és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tapasztalatok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átadása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mellett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</a:p>
          <a:p>
            <a:pPr algn="r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új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elemeket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külső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tapasztalatokat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is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szeretnénk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</a:p>
          <a:p>
            <a:pPr algn="r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bevinni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a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rendszerbe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, a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szervezetbe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.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363" y="3725863"/>
            <a:ext cx="422433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0388" y="2519363"/>
            <a:ext cx="4132262" cy="6924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hu-HU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Ha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a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vállalati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kultúra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szervezeti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hierarchia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</a:p>
          <a:p>
            <a:pPr algn="r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vagy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egyéb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adottságok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, pl. HR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kapacitáshiány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létszámhiány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szabta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korlátokkal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állunk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szemben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.</a:t>
            </a:r>
            <a:endParaRPr lang="ko-KR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6" name="Text Placeholder 1"/>
          <p:cNvSpPr txBox="1">
            <a:spLocks/>
          </p:cNvSpPr>
          <p:nvPr/>
        </p:nvSpPr>
        <p:spPr>
          <a:xfrm>
            <a:off x="5200650" y="1565275"/>
            <a:ext cx="3455988" cy="2387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sz="2800" b="1" dirty="0" err="1">
                <a:solidFill>
                  <a:schemeClr val="accent1"/>
                </a:solidFill>
                <a:latin typeface="+mj-lt"/>
                <a:cs typeface="Arial" pitchFamily="34" charset="0"/>
              </a:rPr>
              <a:t>Mikor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800" b="1" dirty="0" err="1">
                <a:solidFill>
                  <a:schemeClr val="accent1"/>
                </a:solidFill>
                <a:latin typeface="+mj-lt"/>
                <a:cs typeface="Arial" pitchFamily="34" charset="0"/>
              </a:rPr>
              <a:t>érdemes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800" b="1" dirty="0" err="1">
                <a:solidFill>
                  <a:schemeClr val="accent1"/>
                </a:solidFill>
                <a:latin typeface="+mj-lt"/>
                <a:cs typeface="Arial" pitchFamily="34" charset="0"/>
              </a:rPr>
              <a:t>külső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800" b="1" dirty="0" err="1">
                <a:solidFill>
                  <a:schemeClr val="accent1"/>
                </a:solidFill>
                <a:latin typeface="+mj-lt"/>
                <a:cs typeface="Arial" pitchFamily="34" charset="0"/>
              </a:rPr>
              <a:t>mentori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800" b="1" dirty="0" err="1">
                <a:solidFill>
                  <a:schemeClr val="accent1"/>
                </a:solidFill>
                <a:latin typeface="+mj-lt"/>
                <a:cs typeface="Arial" pitchFamily="34" charset="0"/>
              </a:rPr>
              <a:t>szolgáltatásban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2800" b="1" dirty="0" err="1">
                <a:solidFill>
                  <a:schemeClr val="accent1"/>
                </a:solidFill>
                <a:latin typeface="+mj-lt"/>
                <a:cs typeface="Arial" pitchFamily="34" charset="0"/>
              </a:rPr>
              <a:t>gondolkodni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?</a:t>
            </a:r>
            <a:endParaRPr lang="ko-KR" altLang="en-US" sz="28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172310" y="3867599"/>
            <a:ext cx="4572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hu-HU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Ha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hu-HU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szeretnénk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függetlenedni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hu-HU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hu-HU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</a:b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a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belső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informális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formális</a:t>
            </a:r>
            <a:r>
              <a: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viszonyoktól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hu-HU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hu-HU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</a:br>
            <a:r>
              <a:rPr lang="en-US" altLang="ko-KR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és</a:t>
            </a:r>
            <a:r>
              <a:rPr lang="en-US" altLang="ko-KR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lehetséges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jövőbeli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következményektől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.</a:t>
            </a:r>
            <a:endParaRPr lang="ko-KR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95263"/>
            <a:ext cx="9144000" cy="576262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Külső</a:t>
            </a:r>
            <a:r>
              <a:rPr lang="en-US" altLang="ko-KR" dirty="0"/>
              <a:t> </a:t>
            </a:r>
            <a:r>
              <a:rPr lang="en-US" altLang="ko-KR" dirty="0" err="1"/>
              <a:t>mentori</a:t>
            </a:r>
            <a:r>
              <a:rPr lang="en-US" altLang="ko-KR" dirty="0"/>
              <a:t> </a:t>
            </a:r>
            <a:r>
              <a:rPr lang="en-US" altLang="ko-KR" dirty="0" err="1" smtClean="0"/>
              <a:t>szolgáltatások</a:t>
            </a:r>
            <a:r>
              <a:rPr lang="hu-HU" altLang="ko-KR" dirty="0" smtClean="0"/>
              <a:t> I.</a:t>
            </a:r>
            <a:endParaRPr lang="ko-KR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5650" y="1360488"/>
          <a:ext cx="2880768" cy="3299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2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4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8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2600" b="1" dirty="0" err="1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Ügyelet</a:t>
                      </a:r>
                      <a:endParaRPr lang="en-US" altLang="ko-KR" sz="2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“</a:t>
                      </a:r>
                      <a:r>
                        <a:rPr lang="en-US" altLang="ko-KR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Fogadó</a:t>
                      </a: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óra</a:t>
                      </a: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Fix,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állandó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időpontok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Rendszeresség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Bármely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dolgozónak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elérhető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Előre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tisztázott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keretek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Lehetséges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témák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megadása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Diszkréció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biztosítása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Tervezhető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fix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költségek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651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492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499218"/>
              </p:ext>
            </p:extLst>
          </p:nvPr>
        </p:nvGraphicFramePr>
        <p:xfrm>
          <a:off x="3794125" y="1360488"/>
          <a:ext cx="2736303" cy="32990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188">
                <a:tc gridSpan="3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61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2600" b="1" dirty="0" err="1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Tanácsadás</a:t>
                      </a:r>
                      <a:endParaRPr lang="en-US" altLang="ko-KR" sz="2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25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“</a:t>
                      </a:r>
                      <a:r>
                        <a:rPr lang="en-US" altLang="ko-KR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Igény</a:t>
                      </a: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szerint</a:t>
                      </a: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25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Előre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egyeztetett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találkozók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Coaching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szemléletű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konzultációs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alkalmak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Tanácsadás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segítség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akut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krízisekben, problémákban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Nincs leszűkített </a:t>
                      </a:r>
                      <a:r>
                        <a:rPr lang="en-US" altLang="ko-KR" sz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célcsoport</a:t>
                      </a:r>
                      <a:r>
                        <a:rPr lang="hu-HU" altLang="ko-KR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(</a:t>
                      </a: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új és meglévő munkatársak) 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25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544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03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659563" y="1347788"/>
            <a:ext cx="1871662" cy="33115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9" name="Oval 21"/>
          <p:cNvSpPr>
            <a:spLocks noChangeAspect="1"/>
          </p:cNvSpPr>
          <p:nvPr/>
        </p:nvSpPr>
        <p:spPr>
          <a:xfrm>
            <a:off x="7334250" y="1658938"/>
            <a:ext cx="406400" cy="407987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39976" name="TextBox 9"/>
          <p:cNvSpPr txBox="1">
            <a:spLocks noChangeArrowheads="1"/>
          </p:cNvSpPr>
          <p:nvPr/>
        </p:nvSpPr>
        <p:spPr bwMode="auto">
          <a:xfrm>
            <a:off x="6767512" y="1923678"/>
            <a:ext cx="169291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1"/>
            <a:endParaRPr lang="en-US" altLang="ko-KR" sz="1600" dirty="0">
              <a:solidFill>
                <a:schemeClr val="bg1"/>
              </a:solidFill>
            </a:endParaRPr>
          </a:p>
          <a:p>
            <a:pPr algn="ctr" latinLnBrk="1"/>
            <a:r>
              <a:rPr lang="en-US" altLang="ko-KR" sz="1600" dirty="0">
                <a:solidFill>
                  <a:schemeClr val="bg1"/>
                </a:solidFill>
              </a:rPr>
              <a:t>A </a:t>
            </a:r>
            <a:r>
              <a:rPr lang="en-US" altLang="ko-KR" sz="1600" dirty="0" err="1">
                <a:solidFill>
                  <a:schemeClr val="bg1"/>
                </a:solidFill>
              </a:rPr>
              <a:t>külső</a:t>
            </a:r>
            <a:r>
              <a:rPr lang="en-US" altLang="ko-KR" sz="1600" dirty="0">
                <a:solidFill>
                  <a:schemeClr val="bg1"/>
                </a:solidFill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</a:rPr>
              <a:t>mentori</a:t>
            </a:r>
            <a:r>
              <a:rPr lang="en-US" altLang="ko-KR" sz="1600" dirty="0">
                <a:solidFill>
                  <a:schemeClr val="bg1"/>
                </a:solidFill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</a:rPr>
              <a:t>szolgáltatások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 latinLnBrk="1"/>
            <a:r>
              <a:rPr lang="en-US" altLang="ko-KR" sz="1600" dirty="0" err="1">
                <a:solidFill>
                  <a:schemeClr val="bg1"/>
                </a:solidFill>
              </a:rPr>
              <a:t>elemei</a:t>
            </a:r>
            <a:r>
              <a:rPr lang="en-US" altLang="ko-KR" sz="1600" dirty="0">
                <a:solidFill>
                  <a:schemeClr val="bg1"/>
                </a:solidFill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</a:rPr>
              <a:t>rugalmasan</a:t>
            </a:r>
            <a:r>
              <a:rPr lang="en-US" altLang="ko-KR" sz="1600" dirty="0">
                <a:solidFill>
                  <a:schemeClr val="bg1"/>
                </a:solidFill>
              </a:rPr>
              <a:t> </a:t>
            </a:r>
            <a:r>
              <a:rPr lang="en-US" altLang="ko-KR" sz="1600" dirty="0" err="1" smtClean="0">
                <a:solidFill>
                  <a:schemeClr val="bg1"/>
                </a:solidFill>
              </a:rPr>
              <a:t>kombinálhatóa</a:t>
            </a:r>
            <a:r>
              <a:rPr lang="hu-HU" altLang="ko-KR" sz="1600" dirty="0" smtClean="0">
                <a:solidFill>
                  <a:schemeClr val="bg1"/>
                </a:solidFill>
              </a:rPr>
              <a:t>k</a:t>
            </a:r>
            <a:r>
              <a:rPr lang="en-US" altLang="ko-KR" sz="1600" dirty="0" smtClean="0">
                <a:solidFill>
                  <a:schemeClr val="bg1"/>
                </a:solidFill>
              </a:rPr>
              <a:t>, 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 latinLnBrk="1"/>
            <a:r>
              <a:rPr lang="en-US" altLang="ko-KR" sz="1600" dirty="0" err="1">
                <a:solidFill>
                  <a:schemeClr val="bg1"/>
                </a:solidFill>
              </a:rPr>
              <a:t>alakíthatóak</a:t>
            </a:r>
            <a:r>
              <a:rPr lang="en-US" altLang="ko-KR" sz="1600" dirty="0">
                <a:solidFill>
                  <a:schemeClr val="bg1"/>
                </a:solidFill>
              </a:rPr>
              <a:t> </a:t>
            </a:r>
          </a:p>
          <a:p>
            <a:pPr algn="ctr" latinLnBrk="1"/>
            <a:r>
              <a:rPr lang="en-US" altLang="ko-KR" sz="1600" dirty="0" err="1">
                <a:solidFill>
                  <a:schemeClr val="bg1"/>
                </a:solidFill>
              </a:rPr>
              <a:t>az</a:t>
            </a:r>
            <a:r>
              <a:rPr lang="en-US" altLang="ko-KR" sz="1600" dirty="0">
                <a:solidFill>
                  <a:schemeClr val="bg1"/>
                </a:solidFill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</a:rPr>
              <a:t>egyedi</a:t>
            </a:r>
            <a:r>
              <a:rPr lang="en-US" altLang="ko-KR" sz="1600" dirty="0">
                <a:solidFill>
                  <a:schemeClr val="bg1"/>
                </a:solidFill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</a:rPr>
              <a:t>igényekhez</a:t>
            </a:r>
            <a:r>
              <a:rPr lang="en-US" altLang="ko-KR" sz="1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95263"/>
            <a:ext cx="9144000" cy="576262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Külső</a:t>
            </a:r>
            <a:r>
              <a:rPr lang="en-US" altLang="ko-KR" dirty="0"/>
              <a:t> </a:t>
            </a:r>
            <a:r>
              <a:rPr lang="en-US" altLang="ko-KR" dirty="0" err="1"/>
              <a:t>mentori</a:t>
            </a:r>
            <a:r>
              <a:rPr lang="en-US" altLang="ko-KR" dirty="0"/>
              <a:t> </a:t>
            </a:r>
            <a:r>
              <a:rPr lang="en-US" altLang="ko-KR" dirty="0" err="1" smtClean="0"/>
              <a:t>szolgáltatások</a:t>
            </a:r>
            <a:r>
              <a:rPr lang="hu-HU" altLang="ko-KR" dirty="0" smtClean="0"/>
              <a:t> II.</a:t>
            </a:r>
            <a:endParaRPr lang="ko-KR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007135"/>
              </p:ext>
            </p:extLst>
          </p:nvPr>
        </p:nvGraphicFramePr>
        <p:xfrm>
          <a:off x="790646" y="1360488"/>
          <a:ext cx="2845772" cy="32543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4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8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hu-HU" altLang="ko-KR" sz="2600" b="1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Team Mentoring</a:t>
                      </a:r>
                      <a:endParaRPr lang="en-US" altLang="ko-KR" sz="2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“</a:t>
                      </a:r>
                      <a:r>
                        <a:rPr lang="hu-HU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szinergiák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”</a:t>
                      </a: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Egy területen</a:t>
                      </a:r>
                      <a:r>
                        <a:rPr lang="hu-HU" altLang="ko-KR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vagy</a:t>
                      </a: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azonos beosztásban dolgozóknak</a:t>
                      </a:r>
                      <a:b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</a:b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pl. középvezetői réteg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Modulokban</a:t>
                      </a:r>
                      <a:r>
                        <a:rPr lang="hu-HU" altLang="ko-KR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is feldolgozható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Kiégés</a:t>
                      </a:r>
                      <a:r>
                        <a:rPr lang="hu-HU" altLang="ko-KR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megelőzése</a:t>
                      </a:r>
                    </a:p>
                    <a:p>
                      <a:pPr marL="171450" marR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altLang="ko-KR" sz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V</a:t>
                      </a:r>
                      <a:r>
                        <a:rPr lang="hu-HU" altLang="ko-KR" sz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entillálás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900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651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492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Egyedi</a:t>
                      </a:r>
                      <a:r>
                        <a:rPr lang="hu-HU" altLang="ko-KR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esettanulmányok, konfliktusok, egyéb kihívások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003762"/>
              </p:ext>
            </p:extLst>
          </p:nvPr>
        </p:nvGraphicFramePr>
        <p:xfrm>
          <a:off x="3794125" y="1360488"/>
          <a:ext cx="2736303" cy="3252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188">
                <a:tc gridSpan="3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61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hu-HU" altLang="ko-KR" sz="2600" b="1" dirty="0" err="1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Coaching</a:t>
                      </a:r>
                      <a:endParaRPr lang="en-US" altLang="ko-KR" sz="2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25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“</a:t>
                      </a:r>
                      <a:r>
                        <a:rPr lang="hu-HU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szupervízió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”</a:t>
                      </a:r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25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Coaching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szemléletű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konzultációs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alkalmak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Tanácsadás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segítség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akut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elakadásokban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témákban</a:t>
                      </a: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Konkrét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célcsoport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: pl. </a:t>
                      </a:r>
                      <a:endParaRPr lang="hu-HU" altLang="ko-KR" sz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25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884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03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altLang="ko-KR" sz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közép</a:t>
                      </a: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-, felső</a:t>
                      </a:r>
                      <a:r>
                        <a:rPr lang="en-US" altLang="ko-KR" sz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vezetők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kulcsemberek, </a:t>
                      </a:r>
                      <a:r>
                        <a:rPr lang="en-US" altLang="ko-KR" sz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pályakezdők</a:t>
                      </a:r>
                      <a:r>
                        <a:rPr lang="hu-HU" altLang="ko-KR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stb.</a:t>
                      </a:r>
                      <a:r>
                        <a:rPr lang="hu-HU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659563" y="1347788"/>
            <a:ext cx="1871662" cy="33115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9" name="Oval 21"/>
          <p:cNvSpPr>
            <a:spLocks noChangeAspect="1"/>
          </p:cNvSpPr>
          <p:nvPr/>
        </p:nvSpPr>
        <p:spPr>
          <a:xfrm>
            <a:off x="7334250" y="1658938"/>
            <a:ext cx="406400" cy="407987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39976" name="TextBox 9"/>
          <p:cNvSpPr txBox="1">
            <a:spLocks noChangeArrowheads="1"/>
          </p:cNvSpPr>
          <p:nvPr/>
        </p:nvSpPr>
        <p:spPr bwMode="auto">
          <a:xfrm>
            <a:off x="6767513" y="1924050"/>
            <a:ext cx="16557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endParaRPr lang="en-US" altLang="ko-KR" sz="1600">
              <a:solidFill>
                <a:schemeClr val="bg1"/>
              </a:solidFill>
            </a:endParaRPr>
          </a:p>
          <a:p>
            <a:pPr algn="ctr" latinLnBrk="1"/>
            <a:r>
              <a:rPr lang="en-US" altLang="ko-KR" sz="1600">
                <a:solidFill>
                  <a:schemeClr val="bg1"/>
                </a:solidFill>
              </a:rPr>
              <a:t>A külső mentori szolgáltatások</a:t>
            </a:r>
          </a:p>
          <a:p>
            <a:pPr algn="ctr" latinLnBrk="1"/>
            <a:r>
              <a:rPr lang="en-US" altLang="ko-KR" sz="1600">
                <a:solidFill>
                  <a:schemeClr val="bg1"/>
                </a:solidFill>
              </a:rPr>
              <a:t>elemei rugalmasan kombinálhatóak, </a:t>
            </a:r>
          </a:p>
          <a:p>
            <a:pPr algn="ctr" latinLnBrk="1"/>
            <a:r>
              <a:rPr lang="en-US" altLang="ko-KR" sz="1600">
                <a:solidFill>
                  <a:schemeClr val="bg1"/>
                </a:solidFill>
              </a:rPr>
              <a:t>alakíthatóak </a:t>
            </a:r>
          </a:p>
          <a:p>
            <a:pPr algn="ctr" latinLnBrk="1"/>
            <a:r>
              <a:rPr lang="en-US" altLang="ko-KR" sz="1600">
                <a:solidFill>
                  <a:schemeClr val="bg1"/>
                </a:solidFill>
              </a:rPr>
              <a:t>az egyedi igényekhez.</a:t>
            </a:r>
          </a:p>
        </p:txBody>
      </p:sp>
    </p:spTree>
    <p:extLst>
      <p:ext uri="{BB962C8B-B14F-4D97-AF65-F5344CB8AC3E}">
        <p14:creationId xmlns:p14="http://schemas.microsoft.com/office/powerpoint/2010/main" val="144360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/>
              <a:t>Behozható</a:t>
            </a:r>
            <a:r>
              <a:rPr lang="en-US" altLang="ko-KR" dirty="0"/>
              <a:t> </a:t>
            </a:r>
            <a:r>
              <a:rPr lang="en-US" altLang="ko-KR" dirty="0" err="1"/>
              <a:t>témák</a:t>
            </a:r>
            <a:endParaRPr lang="ko-KR" altLang="en-US" dirty="0"/>
          </a:p>
        </p:txBody>
      </p:sp>
      <p:grpSp>
        <p:nvGrpSpPr>
          <p:cNvPr id="35842" name="Group 13318"/>
          <p:cNvGrpSpPr>
            <a:grpSpLocks/>
          </p:cNvGrpSpPr>
          <p:nvPr/>
        </p:nvGrpSpPr>
        <p:grpSpPr bwMode="auto">
          <a:xfrm rot="-1682053">
            <a:off x="1470025" y="1354138"/>
            <a:ext cx="1665288" cy="3557587"/>
            <a:chOff x="1359132" y="345882"/>
            <a:chExt cx="1966239" cy="4200564"/>
          </a:xfrm>
        </p:grpSpPr>
        <p:grpSp>
          <p:nvGrpSpPr>
            <p:cNvPr id="35864" name="Group 23"/>
            <p:cNvGrpSpPr>
              <a:grpSpLocks/>
            </p:cNvGrpSpPr>
            <p:nvPr/>
          </p:nvGrpSpPr>
          <p:grpSpPr bwMode="auto">
            <a:xfrm>
              <a:off x="2073901" y="2186669"/>
              <a:ext cx="501313" cy="2359777"/>
              <a:chOff x="2810055" y="1677194"/>
              <a:chExt cx="535258" cy="2519562"/>
            </a:xfrm>
          </p:grpSpPr>
          <p:sp>
            <p:nvSpPr>
              <p:cNvPr id="7" name="Rectangle 8"/>
              <p:cNvSpPr/>
              <p:nvPr/>
            </p:nvSpPr>
            <p:spPr>
              <a:xfrm>
                <a:off x="2802017" y="3396594"/>
                <a:ext cx="536352" cy="778519"/>
              </a:xfrm>
              <a:custGeom>
                <a:avLst/>
                <a:gdLst/>
                <a:ahLst/>
                <a:cxnLst/>
                <a:rect l="l" t="t" r="r" b="b"/>
                <a:pathLst>
                  <a:path w="1802378" h="1800199">
                    <a:moveTo>
                      <a:pt x="0" y="0"/>
                    </a:moveTo>
                    <a:lnTo>
                      <a:pt x="1802378" y="0"/>
                    </a:lnTo>
                    <a:lnTo>
                      <a:pt x="1802378" y="289727"/>
                    </a:lnTo>
                    <a:lnTo>
                      <a:pt x="1801366" y="289727"/>
                    </a:lnTo>
                    <a:lnTo>
                      <a:pt x="901188" y="1800199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100000">
                    <a:schemeClr val="accent2">
                      <a:lumMod val="70000"/>
                      <a:lumOff val="3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8" name="Rectangle 8"/>
              <p:cNvSpPr/>
              <p:nvPr/>
            </p:nvSpPr>
            <p:spPr>
              <a:xfrm>
                <a:off x="2977069" y="3384822"/>
                <a:ext cx="182119" cy="788526"/>
              </a:xfrm>
              <a:custGeom>
                <a:avLst/>
                <a:gdLst>
                  <a:gd name="connsiteX0" fmla="*/ 0 w 1359043"/>
                  <a:gd name="connsiteY0" fmla="*/ 0 h 1813992"/>
                  <a:gd name="connsiteX1" fmla="*/ 1359043 w 1359043"/>
                  <a:gd name="connsiteY1" fmla="*/ 0 h 1813992"/>
                  <a:gd name="connsiteX2" fmla="*/ 1359043 w 1359043"/>
                  <a:gd name="connsiteY2" fmla="*/ 212596 h 1813992"/>
                  <a:gd name="connsiteX3" fmla="*/ 806822 w 1359043"/>
                  <a:gd name="connsiteY3" fmla="*/ 1813992 h 1813992"/>
                  <a:gd name="connsiteX4" fmla="*/ 1012 w 1359043"/>
                  <a:gd name="connsiteY4" fmla="*/ 289727 h 1813992"/>
                  <a:gd name="connsiteX5" fmla="*/ 0 w 1359043"/>
                  <a:gd name="connsiteY5" fmla="*/ 289727 h 1813992"/>
                  <a:gd name="connsiteX6" fmla="*/ 0 w 1359043"/>
                  <a:gd name="connsiteY6" fmla="*/ 288030 h 1813992"/>
                  <a:gd name="connsiteX7" fmla="*/ 0 w 1359043"/>
                  <a:gd name="connsiteY7" fmla="*/ 0 h 1813992"/>
                  <a:gd name="connsiteX0" fmla="*/ 0 w 1359043"/>
                  <a:gd name="connsiteY0" fmla="*/ 0 h 1820658"/>
                  <a:gd name="connsiteX1" fmla="*/ 1359043 w 1359043"/>
                  <a:gd name="connsiteY1" fmla="*/ 0 h 1820658"/>
                  <a:gd name="connsiteX2" fmla="*/ 1359043 w 1359043"/>
                  <a:gd name="connsiteY2" fmla="*/ 212596 h 1820658"/>
                  <a:gd name="connsiteX3" fmla="*/ 720119 w 1359043"/>
                  <a:gd name="connsiteY3" fmla="*/ 1820658 h 1820658"/>
                  <a:gd name="connsiteX4" fmla="*/ 1012 w 1359043"/>
                  <a:gd name="connsiteY4" fmla="*/ 289727 h 1820658"/>
                  <a:gd name="connsiteX5" fmla="*/ 0 w 1359043"/>
                  <a:gd name="connsiteY5" fmla="*/ 289727 h 1820658"/>
                  <a:gd name="connsiteX6" fmla="*/ 0 w 1359043"/>
                  <a:gd name="connsiteY6" fmla="*/ 288030 h 1820658"/>
                  <a:gd name="connsiteX7" fmla="*/ 0 w 1359043"/>
                  <a:gd name="connsiteY7" fmla="*/ 0 h 18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9043" h="1820658">
                    <a:moveTo>
                      <a:pt x="0" y="0"/>
                    </a:moveTo>
                    <a:lnTo>
                      <a:pt x="1359043" y="0"/>
                    </a:lnTo>
                    <a:lnTo>
                      <a:pt x="1359043" y="212596"/>
                    </a:lnTo>
                    <a:lnTo>
                      <a:pt x="720119" y="1820658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  <a:lumOff val="50000"/>
                    </a:schemeClr>
                  </a:gs>
                  <a:gs pos="100000">
                    <a:schemeClr val="accent2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00480" y="3394802"/>
                <a:ext cx="264174" cy="762508"/>
              </a:xfrm>
              <a:custGeom>
                <a:avLst/>
                <a:gdLst>
                  <a:gd name="connsiteX0" fmla="*/ 0 w 1345558"/>
                  <a:gd name="connsiteY0" fmla="*/ 0 h 1783227"/>
                  <a:gd name="connsiteX1" fmla="*/ 897414 w 1345558"/>
                  <a:gd name="connsiteY1" fmla="*/ 0 h 1783227"/>
                  <a:gd name="connsiteX2" fmla="*/ 901843 w 1345558"/>
                  <a:gd name="connsiteY2" fmla="*/ 212596 h 1783227"/>
                  <a:gd name="connsiteX3" fmla="*/ 1345558 w 1345558"/>
                  <a:gd name="connsiteY3" fmla="*/ 1783227 h 1783227"/>
                  <a:gd name="connsiteX4" fmla="*/ 1012 w 1345558"/>
                  <a:gd name="connsiteY4" fmla="*/ 289727 h 1783227"/>
                  <a:gd name="connsiteX5" fmla="*/ 0 w 1345558"/>
                  <a:gd name="connsiteY5" fmla="*/ 289727 h 1783227"/>
                  <a:gd name="connsiteX6" fmla="*/ 0 w 1345558"/>
                  <a:gd name="connsiteY6" fmla="*/ 288030 h 1783227"/>
                  <a:gd name="connsiteX7" fmla="*/ 0 w 1345558"/>
                  <a:gd name="connsiteY7" fmla="*/ 0 h 1783227"/>
                  <a:gd name="connsiteX0" fmla="*/ 0 w 1331023"/>
                  <a:gd name="connsiteY0" fmla="*/ 0 h 1763232"/>
                  <a:gd name="connsiteX1" fmla="*/ 897414 w 1331023"/>
                  <a:gd name="connsiteY1" fmla="*/ 0 h 1763232"/>
                  <a:gd name="connsiteX2" fmla="*/ 901843 w 1331023"/>
                  <a:gd name="connsiteY2" fmla="*/ 212596 h 1763232"/>
                  <a:gd name="connsiteX3" fmla="*/ 1331023 w 1331023"/>
                  <a:gd name="connsiteY3" fmla="*/ 1763232 h 1763232"/>
                  <a:gd name="connsiteX4" fmla="*/ 1012 w 1331023"/>
                  <a:gd name="connsiteY4" fmla="*/ 289727 h 1763232"/>
                  <a:gd name="connsiteX5" fmla="*/ 0 w 1331023"/>
                  <a:gd name="connsiteY5" fmla="*/ 289727 h 1763232"/>
                  <a:gd name="connsiteX6" fmla="*/ 0 w 1331023"/>
                  <a:gd name="connsiteY6" fmla="*/ 288030 h 1763232"/>
                  <a:gd name="connsiteX7" fmla="*/ 0 w 1331023"/>
                  <a:gd name="connsiteY7" fmla="*/ 0 h 176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1023" h="1763232">
                    <a:moveTo>
                      <a:pt x="0" y="0"/>
                    </a:moveTo>
                    <a:lnTo>
                      <a:pt x="897414" y="0"/>
                    </a:lnTo>
                    <a:cubicBezTo>
                      <a:pt x="898890" y="70865"/>
                      <a:pt x="900367" y="141731"/>
                      <a:pt x="901843" y="212596"/>
                    </a:cubicBezTo>
                    <a:lnTo>
                      <a:pt x="1331023" y="1763232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30000"/>
                      <a:lumOff val="70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1" name="Rectangle 2"/>
              <p:cNvSpPr/>
              <p:nvPr/>
            </p:nvSpPr>
            <p:spPr>
              <a:xfrm>
                <a:off x="2804272" y="1671325"/>
                <a:ext cx="180118" cy="181521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30000"/>
                      <a:lumOff val="7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2" name="Rectangle 2"/>
              <p:cNvSpPr/>
              <p:nvPr/>
            </p:nvSpPr>
            <p:spPr>
              <a:xfrm>
                <a:off x="2978857" y="1671325"/>
                <a:ext cx="180118" cy="1815212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  <a:lumOff val="50000"/>
                    </a:schemeClr>
                  </a:gs>
                  <a:gs pos="100000">
                    <a:schemeClr val="accent1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3" name="Rectangle 2"/>
              <p:cNvSpPr/>
              <p:nvPr/>
            </p:nvSpPr>
            <p:spPr>
              <a:xfrm>
                <a:off x="3158857" y="1669675"/>
                <a:ext cx="180118" cy="181521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5" name="Isosceles Triangle 4"/>
              <p:cNvSpPr/>
              <p:nvPr/>
            </p:nvSpPr>
            <p:spPr>
              <a:xfrm rot="10800000">
                <a:off x="2976911" y="3954616"/>
                <a:ext cx="178118" cy="236158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5865" name="Group 26"/>
            <p:cNvGrpSpPr>
              <a:grpSpLocks/>
            </p:cNvGrpSpPr>
            <p:nvPr/>
          </p:nvGrpSpPr>
          <p:grpSpPr bwMode="auto">
            <a:xfrm>
              <a:off x="1359132" y="345882"/>
              <a:ext cx="1966239" cy="1811155"/>
              <a:chOff x="1888981" y="1110787"/>
              <a:chExt cx="2254374" cy="2076562"/>
            </a:xfrm>
          </p:grpSpPr>
          <p:sp>
            <p:nvSpPr>
              <p:cNvPr id="18" name="Teardrop 30"/>
              <p:cNvSpPr/>
              <p:nvPr/>
            </p:nvSpPr>
            <p:spPr>
              <a:xfrm rot="8100000">
                <a:off x="2320267" y="1555985"/>
                <a:ext cx="1332423" cy="1330287"/>
              </a:xfrm>
              <a:custGeom>
                <a:avLst/>
                <a:gdLst>
                  <a:gd name="connsiteX0" fmla="*/ 293361 w 2192670"/>
                  <a:gd name="connsiteY0" fmla="*/ 1899310 h 2192671"/>
                  <a:gd name="connsiteX1" fmla="*/ 0 w 2192670"/>
                  <a:gd name="connsiteY1" fmla="*/ 1191074 h 2192671"/>
                  <a:gd name="connsiteX2" fmla="*/ 1001597 w 2192670"/>
                  <a:gd name="connsiteY2" fmla="*/ 189477 h 2192671"/>
                  <a:gd name="connsiteX3" fmla="*/ 1341342 w 2192670"/>
                  <a:gd name="connsiteY3" fmla="*/ 189477 h 2192671"/>
                  <a:gd name="connsiteX4" fmla="*/ 1530818 w 2192670"/>
                  <a:gd name="connsiteY4" fmla="*/ 0 h 2192671"/>
                  <a:gd name="connsiteX5" fmla="*/ 1806586 w 2192670"/>
                  <a:gd name="connsiteY5" fmla="*/ 0 h 2192671"/>
                  <a:gd name="connsiteX6" fmla="*/ 1996062 w 2192670"/>
                  <a:gd name="connsiteY6" fmla="*/ 189477 h 2192671"/>
                  <a:gd name="connsiteX7" fmla="*/ 2003194 w 2192670"/>
                  <a:gd name="connsiteY7" fmla="*/ 189477 h 2192671"/>
                  <a:gd name="connsiteX8" fmla="*/ 2003194 w 2192670"/>
                  <a:gd name="connsiteY8" fmla="*/ 196609 h 2192671"/>
                  <a:gd name="connsiteX9" fmla="*/ 2192670 w 2192670"/>
                  <a:gd name="connsiteY9" fmla="*/ 386085 h 2192671"/>
                  <a:gd name="connsiteX10" fmla="*/ 2192670 w 2192670"/>
                  <a:gd name="connsiteY10" fmla="*/ 661852 h 2192671"/>
                  <a:gd name="connsiteX11" fmla="*/ 2003193 w 2192670"/>
                  <a:gd name="connsiteY11" fmla="*/ 851329 h 2192671"/>
                  <a:gd name="connsiteX12" fmla="*/ 2003194 w 2192670"/>
                  <a:gd name="connsiteY12" fmla="*/ 1191074 h 2192671"/>
                  <a:gd name="connsiteX13" fmla="*/ 1001597 w 2192670"/>
                  <a:gd name="connsiteY13" fmla="*/ 2192671 h 2192671"/>
                  <a:gd name="connsiteX14" fmla="*/ 293361 w 2192670"/>
                  <a:gd name="connsiteY14" fmla="*/ 1899310 h 219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2670" h="2192671">
                    <a:moveTo>
                      <a:pt x="293361" y="1899310"/>
                    </a:moveTo>
                    <a:cubicBezTo>
                      <a:pt x="112107" y="1718057"/>
                      <a:pt x="0" y="1467657"/>
                      <a:pt x="0" y="1191074"/>
                    </a:cubicBezTo>
                    <a:cubicBezTo>
                      <a:pt x="0" y="637907"/>
                      <a:pt x="448430" y="189477"/>
                      <a:pt x="1001597" y="189477"/>
                    </a:cubicBezTo>
                    <a:lnTo>
                      <a:pt x="1341342" y="189477"/>
                    </a:lnTo>
                    <a:lnTo>
                      <a:pt x="1530818" y="0"/>
                    </a:lnTo>
                    <a:cubicBezTo>
                      <a:pt x="1606970" y="-76151"/>
                      <a:pt x="1730435" y="-76151"/>
                      <a:pt x="1806586" y="0"/>
                    </a:cubicBezTo>
                    <a:lnTo>
                      <a:pt x="1996062" y="189477"/>
                    </a:lnTo>
                    <a:lnTo>
                      <a:pt x="2003194" y="189477"/>
                    </a:lnTo>
                    <a:lnTo>
                      <a:pt x="2003194" y="196609"/>
                    </a:lnTo>
                    <a:lnTo>
                      <a:pt x="2192670" y="386085"/>
                    </a:lnTo>
                    <a:cubicBezTo>
                      <a:pt x="2268822" y="462236"/>
                      <a:pt x="2268822" y="585701"/>
                      <a:pt x="2192670" y="661852"/>
                    </a:cubicBezTo>
                    <a:lnTo>
                      <a:pt x="2003193" y="851329"/>
                    </a:lnTo>
                    <a:cubicBezTo>
                      <a:pt x="2003193" y="964577"/>
                      <a:pt x="2003194" y="1077826"/>
                      <a:pt x="2003194" y="1191074"/>
                    </a:cubicBezTo>
                    <a:cubicBezTo>
                      <a:pt x="2003194" y="1744241"/>
                      <a:pt x="1554764" y="2192671"/>
                      <a:pt x="1001597" y="2192671"/>
                    </a:cubicBezTo>
                    <a:cubicBezTo>
                      <a:pt x="725014" y="2192671"/>
                      <a:pt x="474614" y="2080563"/>
                      <a:pt x="293361" y="1899310"/>
                    </a:cubicBez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0800000">
                <a:off x="2749519" y="2220123"/>
                <a:ext cx="457752" cy="782270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 rot="2700000">
                <a:off x="3711337" y="1395354"/>
                <a:ext cx="120349" cy="29872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 rot="18900000" flipH="1">
                <a:off x="2155223" y="1398228"/>
                <a:ext cx="120349" cy="29872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2936214" y="1104352"/>
                <a:ext cx="120348" cy="29872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 rot="5400000">
                <a:off x="3934729" y="1986080"/>
                <a:ext cx="118201" cy="29872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 rot="16200000" flipH="1">
                <a:off x="1975801" y="1908946"/>
                <a:ext cx="120349" cy="29872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688927" y="3063441"/>
                <a:ext cx="612485" cy="1117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2832188" y="2131325"/>
                <a:ext cx="73068" cy="17837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956201" y="2131621"/>
                <a:ext cx="73068" cy="17837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3082362" y="2127619"/>
                <a:ext cx="70919" cy="17837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313" name="Freeform 13312"/>
          <p:cNvSpPr/>
          <p:nvPr/>
        </p:nvSpPr>
        <p:spPr>
          <a:xfrm>
            <a:off x="-15875" y="2530475"/>
            <a:ext cx="3092450" cy="1938338"/>
          </a:xfrm>
          <a:custGeom>
            <a:avLst/>
            <a:gdLst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70591 w 2896332"/>
              <a:gd name="connsiteY13" fmla="*/ 23329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62971 w 2896332"/>
              <a:gd name="connsiteY13" fmla="*/ 26758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06617 w 2896332"/>
              <a:gd name="connsiteY10" fmla="*/ 176960 h 1871397"/>
              <a:gd name="connsiteX11" fmla="*/ 1962971 w 2896332"/>
              <a:gd name="connsiteY11" fmla="*/ 267583 h 1871397"/>
              <a:gd name="connsiteX12" fmla="*/ 1973469 w 2896332"/>
              <a:gd name="connsiteY12" fmla="*/ 784519 h 1871397"/>
              <a:gd name="connsiteX13" fmla="*/ 1866010 w 2896332"/>
              <a:gd name="connsiteY13" fmla="*/ 878218 h 1871397"/>
              <a:gd name="connsiteX14" fmla="*/ 2733769 w 2896332"/>
              <a:gd name="connsiteY14" fmla="*/ 1387129 h 1871397"/>
              <a:gd name="connsiteX15" fmla="*/ 2694623 w 2896332"/>
              <a:gd name="connsiteY15" fmla="*/ 1674208 h 1871397"/>
              <a:gd name="connsiteX16" fmla="*/ 2394496 w 2896332"/>
              <a:gd name="connsiteY16" fmla="*/ 1654634 h 1871397"/>
              <a:gd name="connsiteX17" fmla="*/ 2023060 w 2896332"/>
              <a:gd name="connsiteY17" fmla="*/ 1634793 h 1871397"/>
              <a:gd name="connsiteX18" fmla="*/ 1739085 w 2896332"/>
              <a:gd name="connsiteY18" fmla="*/ 1871397 h 1871397"/>
              <a:gd name="connsiteX19" fmla="*/ 1648664 w 2896332"/>
              <a:gd name="connsiteY19" fmla="*/ 1582137 h 1871397"/>
              <a:gd name="connsiteX20" fmla="*/ 1376671 w 2896332"/>
              <a:gd name="connsiteY20" fmla="*/ 1700306 h 1871397"/>
              <a:gd name="connsiteX21" fmla="*/ 1415819 w 2896332"/>
              <a:gd name="connsiteY21" fmla="*/ 1334933 h 1871397"/>
              <a:gd name="connsiteX22" fmla="*/ 665501 w 2896332"/>
              <a:gd name="connsiteY22" fmla="*/ 1276212 h 1871397"/>
              <a:gd name="connsiteX23" fmla="*/ 0 w 2896332"/>
              <a:gd name="connsiteY23" fmla="*/ 1126148 h 1871397"/>
              <a:gd name="connsiteX24" fmla="*/ 13050 w 2896332"/>
              <a:gd name="connsiteY24" fmla="*/ 284488 h 1871397"/>
              <a:gd name="connsiteX25" fmla="*/ 1898646 w 2896332"/>
              <a:gd name="connsiteY25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74819 w 2896332"/>
              <a:gd name="connsiteY16" fmla="*/ 1565782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8202 h 1872827"/>
              <a:gd name="connsiteX1" fmla="*/ 2655476 w 2896332"/>
              <a:gd name="connsiteY1" fmla="*/ 586045 h 1872827"/>
              <a:gd name="connsiteX2" fmla="*/ 2828170 w 2896332"/>
              <a:gd name="connsiteY2" fmla="*/ 1011931 h 1872827"/>
              <a:gd name="connsiteX3" fmla="*/ 2883834 w 2896332"/>
              <a:gd name="connsiteY3" fmla="*/ 1310265 h 1872827"/>
              <a:gd name="connsiteX4" fmla="*/ 2799743 w 2896332"/>
              <a:gd name="connsiteY4" fmla="*/ 1673528 h 1872827"/>
              <a:gd name="connsiteX5" fmla="*/ 2521033 w 2896332"/>
              <a:gd name="connsiteY5" fmla="*/ 1161851 h 1872827"/>
              <a:gd name="connsiteX6" fmla="*/ 2514265 w 2896332"/>
              <a:gd name="connsiteY6" fmla="*/ 468202 h 1872827"/>
              <a:gd name="connsiteX7" fmla="*/ 1898646 w 2896332"/>
              <a:gd name="connsiteY7" fmla="*/ 1476 h 1872827"/>
              <a:gd name="connsiteX8" fmla="*/ 1906617 w 2896332"/>
              <a:gd name="connsiteY8" fmla="*/ 178390 h 1872827"/>
              <a:gd name="connsiteX9" fmla="*/ 1962971 w 2896332"/>
              <a:gd name="connsiteY9" fmla="*/ 269013 h 1872827"/>
              <a:gd name="connsiteX10" fmla="*/ 1973469 w 2896332"/>
              <a:gd name="connsiteY10" fmla="*/ 785949 h 1872827"/>
              <a:gd name="connsiteX11" fmla="*/ 1866010 w 2896332"/>
              <a:gd name="connsiteY11" fmla="*/ 879648 h 1872827"/>
              <a:gd name="connsiteX12" fmla="*/ 2733769 w 2896332"/>
              <a:gd name="connsiteY12" fmla="*/ 1388559 h 1872827"/>
              <a:gd name="connsiteX13" fmla="*/ 2694623 w 2896332"/>
              <a:gd name="connsiteY13" fmla="*/ 1641133 h 1872827"/>
              <a:gd name="connsiteX14" fmla="*/ 2385869 w 2896332"/>
              <a:gd name="connsiteY14" fmla="*/ 1587053 h 1872827"/>
              <a:gd name="connsiteX15" fmla="*/ 2074819 w 2896332"/>
              <a:gd name="connsiteY15" fmla="*/ 1567212 h 1872827"/>
              <a:gd name="connsiteX16" fmla="*/ 1739085 w 2896332"/>
              <a:gd name="connsiteY16" fmla="*/ 1872827 h 1872827"/>
              <a:gd name="connsiteX17" fmla="*/ 1648664 w 2896332"/>
              <a:gd name="connsiteY17" fmla="*/ 1583567 h 1872827"/>
              <a:gd name="connsiteX18" fmla="*/ 1376671 w 2896332"/>
              <a:gd name="connsiteY18" fmla="*/ 1701736 h 1872827"/>
              <a:gd name="connsiteX19" fmla="*/ 1415819 w 2896332"/>
              <a:gd name="connsiteY19" fmla="*/ 1336363 h 1872827"/>
              <a:gd name="connsiteX20" fmla="*/ 665501 w 2896332"/>
              <a:gd name="connsiteY20" fmla="*/ 1277642 h 1872827"/>
              <a:gd name="connsiteX21" fmla="*/ 0 w 2896332"/>
              <a:gd name="connsiteY21" fmla="*/ 1127578 h 1872827"/>
              <a:gd name="connsiteX22" fmla="*/ 13050 w 2896332"/>
              <a:gd name="connsiteY22" fmla="*/ 285918 h 1872827"/>
              <a:gd name="connsiteX23" fmla="*/ 1898646 w 2896332"/>
              <a:gd name="connsiteY23" fmla="*/ 1476 h 187282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87909 w 2896332"/>
              <a:gd name="connsiteY5" fmla="*/ 1152990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6332"/>
              <a:gd name="connsiteY0" fmla="*/ 251285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09609 w 2896332"/>
              <a:gd name="connsiteY6" fmla="*/ 251285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4163"/>
              <a:gd name="connsiteY0" fmla="*/ 251285 h 1871397"/>
              <a:gd name="connsiteX1" fmla="*/ 2655476 w 2894163"/>
              <a:gd name="connsiteY1" fmla="*/ 584615 h 1871397"/>
              <a:gd name="connsiteX2" fmla="*/ 2828170 w 2894163"/>
              <a:gd name="connsiteY2" fmla="*/ 1010501 h 1871397"/>
              <a:gd name="connsiteX3" fmla="*/ 2883834 w 2894163"/>
              <a:gd name="connsiteY3" fmla="*/ 1308835 h 1871397"/>
              <a:gd name="connsiteX4" fmla="*/ 2792313 w 2894163"/>
              <a:gd name="connsiteY4" fmla="*/ 1690675 h 1871397"/>
              <a:gd name="connsiteX5" fmla="*/ 2651069 w 2894163"/>
              <a:gd name="connsiteY5" fmla="*/ 1156706 h 1871397"/>
              <a:gd name="connsiteX6" fmla="*/ 2209609 w 2894163"/>
              <a:gd name="connsiteY6" fmla="*/ 251285 h 1871397"/>
              <a:gd name="connsiteX7" fmla="*/ 1898646 w 2894163"/>
              <a:gd name="connsiteY7" fmla="*/ 46 h 1871397"/>
              <a:gd name="connsiteX8" fmla="*/ 1941303 w 2894163"/>
              <a:gd name="connsiteY8" fmla="*/ 293585 h 1871397"/>
              <a:gd name="connsiteX9" fmla="*/ 1974640 w 2894163"/>
              <a:gd name="connsiteY9" fmla="*/ 533402 h 1871397"/>
              <a:gd name="connsiteX10" fmla="*/ 1973469 w 2894163"/>
              <a:gd name="connsiteY10" fmla="*/ 784519 h 1871397"/>
              <a:gd name="connsiteX11" fmla="*/ 1866010 w 2894163"/>
              <a:gd name="connsiteY11" fmla="*/ 878218 h 1871397"/>
              <a:gd name="connsiteX12" fmla="*/ 2733769 w 2894163"/>
              <a:gd name="connsiteY12" fmla="*/ 1387129 h 1871397"/>
              <a:gd name="connsiteX13" fmla="*/ 2694623 w 2894163"/>
              <a:gd name="connsiteY13" fmla="*/ 1639703 h 1871397"/>
              <a:gd name="connsiteX14" fmla="*/ 2385869 w 2894163"/>
              <a:gd name="connsiteY14" fmla="*/ 1585623 h 1871397"/>
              <a:gd name="connsiteX15" fmla="*/ 2074819 w 2894163"/>
              <a:gd name="connsiteY15" fmla="*/ 1565782 h 1871397"/>
              <a:gd name="connsiteX16" fmla="*/ 1739085 w 2894163"/>
              <a:gd name="connsiteY16" fmla="*/ 1871397 h 1871397"/>
              <a:gd name="connsiteX17" fmla="*/ 1648664 w 2894163"/>
              <a:gd name="connsiteY17" fmla="*/ 1582137 h 1871397"/>
              <a:gd name="connsiteX18" fmla="*/ 1376671 w 2894163"/>
              <a:gd name="connsiteY18" fmla="*/ 1700306 h 1871397"/>
              <a:gd name="connsiteX19" fmla="*/ 1415819 w 2894163"/>
              <a:gd name="connsiteY19" fmla="*/ 1334933 h 1871397"/>
              <a:gd name="connsiteX20" fmla="*/ 665501 w 2894163"/>
              <a:gd name="connsiteY20" fmla="*/ 1276212 h 1871397"/>
              <a:gd name="connsiteX21" fmla="*/ 0 w 2894163"/>
              <a:gd name="connsiteY21" fmla="*/ 1126148 h 1871397"/>
              <a:gd name="connsiteX22" fmla="*/ 13050 w 2894163"/>
              <a:gd name="connsiteY22" fmla="*/ 284488 h 1871397"/>
              <a:gd name="connsiteX23" fmla="*/ 1898646 w 2894163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51069 w 2889213"/>
              <a:gd name="connsiteY5" fmla="*/ 1156706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228993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150164 w 2889213"/>
              <a:gd name="connsiteY6" fmla="*/ 228993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941303 w 2889213"/>
              <a:gd name="connsiteY8" fmla="*/ 178433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92904 w 2889213"/>
              <a:gd name="connsiteY9" fmla="*/ 459050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48320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56"/>
              <a:gd name="connsiteX1" fmla="*/ 2655476 w 2889213"/>
              <a:gd name="connsiteY1" fmla="*/ 469395 h 1800456"/>
              <a:gd name="connsiteX2" fmla="*/ 2828170 w 2889213"/>
              <a:gd name="connsiteY2" fmla="*/ 895281 h 1800456"/>
              <a:gd name="connsiteX3" fmla="*/ 2883834 w 2889213"/>
              <a:gd name="connsiteY3" fmla="*/ 1193615 h 1800456"/>
              <a:gd name="connsiteX4" fmla="*/ 2840612 w 2889213"/>
              <a:gd name="connsiteY4" fmla="*/ 1449135 h 1800456"/>
              <a:gd name="connsiteX5" fmla="*/ 2632493 w 2889213"/>
              <a:gd name="connsiteY5" fmla="*/ 1060062 h 1800456"/>
              <a:gd name="connsiteX6" fmla="*/ 2150164 w 2889213"/>
              <a:gd name="connsiteY6" fmla="*/ 113773 h 1800456"/>
              <a:gd name="connsiteX7" fmla="*/ 1348782 w 2889213"/>
              <a:gd name="connsiteY7" fmla="*/ 0 h 1800456"/>
              <a:gd name="connsiteX8" fmla="*/ 1714668 w 2889213"/>
              <a:gd name="connsiteY8" fmla="*/ 204372 h 1800456"/>
              <a:gd name="connsiteX9" fmla="*/ 1866896 w 2889213"/>
              <a:gd name="connsiteY9" fmla="*/ 462766 h 1800456"/>
              <a:gd name="connsiteX10" fmla="*/ 1973469 w 2889213"/>
              <a:gd name="connsiteY10" fmla="*/ 669299 h 1800456"/>
              <a:gd name="connsiteX11" fmla="*/ 1866010 w 2889213"/>
              <a:gd name="connsiteY11" fmla="*/ 762998 h 1800456"/>
              <a:gd name="connsiteX12" fmla="*/ 2733769 w 2889213"/>
              <a:gd name="connsiteY12" fmla="*/ 1271909 h 1800456"/>
              <a:gd name="connsiteX13" fmla="*/ 2694623 w 2889213"/>
              <a:gd name="connsiteY13" fmla="*/ 1524483 h 1800456"/>
              <a:gd name="connsiteX14" fmla="*/ 2385869 w 2889213"/>
              <a:gd name="connsiteY14" fmla="*/ 1470403 h 1800456"/>
              <a:gd name="connsiteX15" fmla="*/ 2191986 w 2889213"/>
              <a:gd name="connsiteY15" fmla="*/ 1800407 h 1800456"/>
              <a:gd name="connsiteX16" fmla="*/ 2074819 w 2889213"/>
              <a:gd name="connsiteY16" fmla="*/ 1450562 h 1800456"/>
              <a:gd name="connsiteX17" fmla="*/ 1739085 w 2889213"/>
              <a:gd name="connsiteY17" fmla="*/ 1756177 h 1800456"/>
              <a:gd name="connsiteX18" fmla="*/ 1648664 w 2889213"/>
              <a:gd name="connsiteY18" fmla="*/ 1466917 h 1800456"/>
              <a:gd name="connsiteX19" fmla="*/ 1376671 w 2889213"/>
              <a:gd name="connsiteY19" fmla="*/ 1585086 h 1800456"/>
              <a:gd name="connsiteX20" fmla="*/ 1415819 w 2889213"/>
              <a:gd name="connsiteY20" fmla="*/ 1219713 h 1800456"/>
              <a:gd name="connsiteX21" fmla="*/ 665501 w 2889213"/>
              <a:gd name="connsiteY21" fmla="*/ 1160992 h 1800456"/>
              <a:gd name="connsiteX22" fmla="*/ 0 w 2889213"/>
              <a:gd name="connsiteY22" fmla="*/ 1010928 h 1800456"/>
              <a:gd name="connsiteX23" fmla="*/ 13050 w 2889213"/>
              <a:gd name="connsiteY23" fmla="*/ 169268 h 1800456"/>
              <a:gd name="connsiteX24" fmla="*/ 1348782 w 2889213"/>
              <a:gd name="connsiteY24" fmla="*/ 0 h 1800456"/>
              <a:gd name="connsiteX0" fmla="*/ 2150164 w 2889213"/>
              <a:gd name="connsiteY0" fmla="*/ 113773 h 1811599"/>
              <a:gd name="connsiteX1" fmla="*/ 2655476 w 2889213"/>
              <a:gd name="connsiteY1" fmla="*/ 469395 h 1811599"/>
              <a:gd name="connsiteX2" fmla="*/ 2828170 w 2889213"/>
              <a:gd name="connsiteY2" fmla="*/ 895281 h 1811599"/>
              <a:gd name="connsiteX3" fmla="*/ 2883834 w 2889213"/>
              <a:gd name="connsiteY3" fmla="*/ 1193615 h 1811599"/>
              <a:gd name="connsiteX4" fmla="*/ 2840612 w 2889213"/>
              <a:gd name="connsiteY4" fmla="*/ 1449135 h 1811599"/>
              <a:gd name="connsiteX5" fmla="*/ 2632493 w 2889213"/>
              <a:gd name="connsiteY5" fmla="*/ 1060062 h 1811599"/>
              <a:gd name="connsiteX6" fmla="*/ 2150164 w 2889213"/>
              <a:gd name="connsiteY6" fmla="*/ 113773 h 1811599"/>
              <a:gd name="connsiteX7" fmla="*/ 1348782 w 2889213"/>
              <a:gd name="connsiteY7" fmla="*/ 0 h 1811599"/>
              <a:gd name="connsiteX8" fmla="*/ 1714668 w 2889213"/>
              <a:gd name="connsiteY8" fmla="*/ 204372 h 1811599"/>
              <a:gd name="connsiteX9" fmla="*/ 1866896 w 2889213"/>
              <a:gd name="connsiteY9" fmla="*/ 462766 h 1811599"/>
              <a:gd name="connsiteX10" fmla="*/ 1973469 w 2889213"/>
              <a:gd name="connsiteY10" fmla="*/ 669299 h 1811599"/>
              <a:gd name="connsiteX11" fmla="*/ 1866010 w 2889213"/>
              <a:gd name="connsiteY11" fmla="*/ 762998 h 1811599"/>
              <a:gd name="connsiteX12" fmla="*/ 2733769 w 2889213"/>
              <a:gd name="connsiteY12" fmla="*/ 1271909 h 1811599"/>
              <a:gd name="connsiteX13" fmla="*/ 2694623 w 2889213"/>
              <a:gd name="connsiteY13" fmla="*/ 1524483 h 1811599"/>
              <a:gd name="connsiteX14" fmla="*/ 2385869 w 2889213"/>
              <a:gd name="connsiteY14" fmla="*/ 1470403 h 1811599"/>
              <a:gd name="connsiteX15" fmla="*/ 2214278 w 2889213"/>
              <a:gd name="connsiteY15" fmla="*/ 1811553 h 1811599"/>
              <a:gd name="connsiteX16" fmla="*/ 2074819 w 2889213"/>
              <a:gd name="connsiteY16" fmla="*/ 1450562 h 1811599"/>
              <a:gd name="connsiteX17" fmla="*/ 1739085 w 2889213"/>
              <a:gd name="connsiteY17" fmla="*/ 1756177 h 1811599"/>
              <a:gd name="connsiteX18" fmla="*/ 1648664 w 2889213"/>
              <a:gd name="connsiteY18" fmla="*/ 1466917 h 1811599"/>
              <a:gd name="connsiteX19" fmla="*/ 1376671 w 2889213"/>
              <a:gd name="connsiteY19" fmla="*/ 1585086 h 1811599"/>
              <a:gd name="connsiteX20" fmla="*/ 1415819 w 2889213"/>
              <a:gd name="connsiteY20" fmla="*/ 1219713 h 1811599"/>
              <a:gd name="connsiteX21" fmla="*/ 665501 w 2889213"/>
              <a:gd name="connsiteY21" fmla="*/ 1160992 h 1811599"/>
              <a:gd name="connsiteX22" fmla="*/ 0 w 2889213"/>
              <a:gd name="connsiteY22" fmla="*/ 1010928 h 1811599"/>
              <a:gd name="connsiteX23" fmla="*/ 13050 w 2889213"/>
              <a:gd name="connsiteY23" fmla="*/ 169268 h 1811599"/>
              <a:gd name="connsiteX24" fmla="*/ 1348782 w 2889213"/>
              <a:gd name="connsiteY24" fmla="*/ 0 h 1811599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89213" h="1811553">
                <a:moveTo>
                  <a:pt x="2150164" y="113773"/>
                </a:moveTo>
                <a:lnTo>
                  <a:pt x="2655476" y="469395"/>
                </a:lnTo>
                <a:cubicBezTo>
                  <a:pt x="2724937" y="612627"/>
                  <a:pt x="2790110" y="774578"/>
                  <a:pt x="2828170" y="895281"/>
                </a:cubicBezTo>
                <a:cubicBezTo>
                  <a:pt x="2845006" y="1009922"/>
                  <a:pt x="2872906" y="1094971"/>
                  <a:pt x="2883834" y="1193615"/>
                </a:cubicBezTo>
                <a:cubicBezTo>
                  <a:pt x="2898597" y="1276508"/>
                  <a:pt x="2882583" y="1383685"/>
                  <a:pt x="2840612" y="1449135"/>
                </a:cubicBezTo>
                <a:cubicBezTo>
                  <a:pt x="2801112" y="1388173"/>
                  <a:pt x="2764708" y="1276910"/>
                  <a:pt x="2632493" y="1060062"/>
                </a:cubicBezTo>
                <a:cubicBezTo>
                  <a:pt x="2521003" y="837054"/>
                  <a:pt x="2268591" y="370791"/>
                  <a:pt x="2150164" y="113773"/>
                </a:cubicBezTo>
                <a:close/>
                <a:moveTo>
                  <a:pt x="1348782" y="0"/>
                </a:moveTo>
                <a:cubicBezTo>
                  <a:pt x="1445338" y="154432"/>
                  <a:pt x="1639668" y="165874"/>
                  <a:pt x="1714668" y="204372"/>
                </a:cubicBezTo>
                <a:cubicBezTo>
                  <a:pt x="1723722" y="285320"/>
                  <a:pt x="1831199" y="402612"/>
                  <a:pt x="1866896" y="462766"/>
                </a:cubicBezTo>
                <a:cubicBezTo>
                  <a:pt x="1913125" y="544588"/>
                  <a:pt x="1935949" y="596454"/>
                  <a:pt x="1973469" y="669299"/>
                </a:cubicBezTo>
                <a:cubicBezTo>
                  <a:pt x="1909251" y="682689"/>
                  <a:pt x="1863715" y="712895"/>
                  <a:pt x="1866010" y="762998"/>
                </a:cubicBezTo>
                <a:cubicBezTo>
                  <a:pt x="1884495" y="971782"/>
                  <a:pt x="2517373" y="1008755"/>
                  <a:pt x="2733769" y="1271909"/>
                </a:cubicBezTo>
                <a:cubicBezTo>
                  <a:pt x="2839248" y="1365427"/>
                  <a:pt x="2779441" y="1512521"/>
                  <a:pt x="2694623" y="1524483"/>
                </a:cubicBezTo>
                <a:cubicBezTo>
                  <a:pt x="2575007" y="1522308"/>
                  <a:pt x="2538107" y="1485627"/>
                  <a:pt x="2385869" y="1470403"/>
                </a:cubicBezTo>
                <a:cubicBezTo>
                  <a:pt x="2333676" y="1639614"/>
                  <a:pt x="2280982" y="1755416"/>
                  <a:pt x="2214278" y="1811553"/>
                </a:cubicBezTo>
                <a:cubicBezTo>
                  <a:pt x="2147576" y="1804531"/>
                  <a:pt x="2033271" y="1685187"/>
                  <a:pt x="2074819" y="1450562"/>
                </a:cubicBezTo>
                <a:cubicBezTo>
                  <a:pt x="1992109" y="1541380"/>
                  <a:pt x="1856720" y="1716561"/>
                  <a:pt x="1739085" y="1756177"/>
                </a:cubicBezTo>
                <a:cubicBezTo>
                  <a:pt x="1647742" y="1688758"/>
                  <a:pt x="1625791" y="1561162"/>
                  <a:pt x="1648664" y="1466917"/>
                </a:cubicBezTo>
                <a:cubicBezTo>
                  <a:pt x="1575908" y="1517602"/>
                  <a:pt x="1475987" y="1575732"/>
                  <a:pt x="1376671" y="1585086"/>
                </a:cubicBezTo>
                <a:cubicBezTo>
                  <a:pt x="1265755" y="1421973"/>
                  <a:pt x="1344050" y="1304532"/>
                  <a:pt x="1415819" y="1219713"/>
                </a:cubicBezTo>
                <a:cubicBezTo>
                  <a:pt x="1106992" y="1284958"/>
                  <a:pt x="922130" y="1226237"/>
                  <a:pt x="665501" y="1160992"/>
                </a:cubicBezTo>
                <a:cubicBezTo>
                  <a:pt x="467591" y="1128369"/>
                  <a:pt x="282729" y="1004403"/>
                  <a:pt x="0" y="1010928"/>
                </a:cubicBezTo>
                <a:lnTo>
                  <a:pt x="13050" y="169268"/>
                </a:lnTo>
                <a:cubicBezTo>
                  <a:pt x="722590" y="234513"/>
                  <a:pt x="1132701" y="28762"/>
                  <a:pt x="134878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  <a:lumOff val="50000"/>
                </a:schemeClr>
              </a:gs>
              <a:gs pos="100000">
                <a:schemeClr val="accent2">
                  <a:lumMod val="50000"/>
                  <a:lumOff val="50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0" name="Oval 49"/>
          <p:cNvSpPr/>
          <p:nvPr/>
        </p:nvSpPr>
        <p:spPr>
          <a:xfrm>
            <a:off x="3813250" y="1117699"/>
            <a:ext cx="576262" cy="5762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813250" y="1976537"/>
            <a:ext cx="576262" cy="5762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813250" y="2817912"/>
            <a:ext cx="576262" cy="5762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32AEB8"/>
              </a:solidFill>
            </a:endParaRPr>
          </a:p>
        </p:txBody>
      </p: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4491112" y="1033562"/>
            <a:ext cx="3671888" cy="744537"/>
            <a:chOff x="803640" y="3362835"/>
            <a:chExt cx="2059657" cy="744664"/>
          </a:xfrm>
        </p:grpSpPr>
        <p:sp>
          <p:nvSpPr>
            <p:cNvPr id="54" name="TextBox 53"/>
            <p:cNvSpPr txBox="1"/>
            <p:nvPr/>
          </p:nvSpPr>
          <p:spPr>
            <a:xfrm>
              <a:off x="803640" y="3645458"/>
              <a:ext cx="2059657" cy="4620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Elakadások,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nézeteltérések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érdekellentétek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kollégákkal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felettessel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beosztottakkal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03640" y="3362835"/>
              <a:ext cx="2059657" cy="3381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Munkahelyi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konfliktusok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4491112" y="1854299"/>
            <a:ext cx="3671888" cy="744538"/>
            <a:chOff x="803640" y="3362835"/>
            <a:chExt cx="2059657" cy="744962"/>
          </a:xfrm>
        </p:grpSpPr>
        <p:sp>
          <p:nvSpPr>
            <p:cNvPr id="57" name="TextBox 56"/>
            <p:cNvSpPr txBox="1"/>
            <p:nvPr/>
          </p:nvSpPr>
          <p:spPr>
            <a:xfrm>
              <a:off x="803640" y="3645571"/>
              <a:ext cx="2059657" cy="4622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Szakmai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életúttal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kapcsolatos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kérdések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egyéni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jövőkép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célok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irányok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hiánya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03640" y="3362835"/>
              <a:ext cx="2059657" cy="338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Karrier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tanácsadás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4491112" y="2646462"/>
            <a:ext cx="3671888" cy="928687"/>
            <a:chOff x="803640" y="3362835"/>
            <a:chExt cx="2059657" cy="929847"/>
          </a:xfrm>
        </p:grpSpPr>
        <p:sp>
          <p:nvSpPr>
            <p:cNvPr id="60" name="TextBox 59"/>
            <p:cNvSpPr txBox="1"/>
            <p:nvPr/>
          </p:nvSpPr>
          <p:spPr>
            <a:xfrm>
              <a:off x="803640" y="3645763"/>
              <a:ext cx="2059657" cy="6469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Fejlődési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akadályok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nehézségek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s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zemélyes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/üzleti értékek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összhang</a:t>
              </a:r>
              <a:r>
                <a:rPr lang="hu-HU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jának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hiánya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korlátozó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hiedelmek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leküzdése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3640" y="3362835"/>
              <a:ext cx="2059657" cy="338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Motivációs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problémák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779912" y="1174849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bg1"/>
                </a:solidFill>
              </a:rPr>
              <a:t>01</a:t>
            </a:r>
            <a:endParaRPr lang="ko-KR" altLang="en-US" sz="2400" b="1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3779912" y="2033687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bg1"/>
                </a:solidFill>
              </a:rPr>
              <a:t>02</a:t>
            </a:r>
            <a:endParaRPr lang="ko-KR" altLang="en-US" sz="2400" b="1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3779912" y="2876649"/>
            <a:ext cx="6429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bg1"/>
                </a:solidFill>
              </a:rPr>
              <a:t>03</a:t>
            </a:r>
            <a:endParaRPr lang="ko-KR" altLang="en-US" sz="2400" b="1">
              <a:solidFill>
                <a:schemeClr val="bg1"/>
              </a:solidFill>
            </a:endParaRPr>
          </a:p>
        </p:txBody>
      </p:sp>
      <p:grpSp>
        <p:nvGrpSpPr>
          <p:cNvPr id="65" name="Group 64"/>
          <p:cNvGrpSpPr>
            <a:grpSpLocks/>
          </p:cNvGrpSpPr>
          <p:nvPr/>
        </p:nvGrpSpPr>
        <p:grpSpPr bwMode="auto">
          <a:xfrm>
            <a:off x="4491112" y="3659288"/>
            <a:ext cx="3671888" cy="928906"/>
            <a:chOff x="803640" y="3362835"/>
            <a:chExt cx="2059657" cy="929655"/>
          </a:xfrm>
        </p:grpSpPr>
        <p:sp>
          <p:nvSpPr>
            <p:cNvPr id="66" name="TextBox 65"/>
            <p:cNvSpPr txBox="1"/>
            <p:nvPr/>
          </p:nvSpPr>
          <p:spPr>
            <a:xfrm>
              <a:off x="803640" y="3645638"/>
              <a:ext cx="2059657" cy="6468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Ered</a:t>
              </a:r>
              <a:r>
                <a:rPr lang="hu-HU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ményesség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m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egvalósítás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nehézsége</a:t>
              </a:r>
              <a:r>
                <a:rPr lang="hu-H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készségek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képességek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 </a:t>
              </a:r>
              <a:r>
                <a:rPr lang="en-US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hiánya</a:t>
              </a:r>
              <a:endParaRPr lang="hu-H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Hiányosságok a végrehajtásban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3640" y="3362835"/>
              <a:ext cx="2059657" cy="3384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Teljesítményproblémák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3813250" y="3668812"/>
            <a:ext cx="576262" cy="5762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3779912" y="3725962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bg1"/>
                </a:solidFill>
              </a:rPr>
              <a:t>04</a:t>
            </a:r>
            <a:endParaRPr lang="ko-KR" altLang="en-US" sz="2400" b="1">
              <a:solidFill>
                <a:schemeClr val="bg1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812360" y="4680526"/>
            <a:ext cx="14194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hu-H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</a:t>
            </a:r>
            <a:r>
              <a:rPr lang="hu-H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Aviad</a:t>
            </a:r>
            <a:r>
              <a:rPr lang="hu-H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hu-H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Goz</a:t>
            </a:r>
            <a:r>
              <a:rPr lang="hu-H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2006)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15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62" grpId="0"/>
      <p:bldP spid="63" grpId="0"/>
      <p:bldP spid="64" grpId="0"/>
      <p:bldP spid="68" grpId="0" animBg="1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altLang="ko-KR" dirty="0" smtClean="0"/>
              <a:t>Külső mentoring - Krízis intervenció</a:t>
            </a:r>
            <a:endParaRPr lang="ko-KR" altLang="en-US" dirty="0"/>
          </a:p>
        </p:txBody>
      </p:sp>
      <p:grpSp>
        <p:nvGrpSpPr>
          <p:cNvPr id="35842" name="Group 13318"/>
          <p:cNvGrpSpPr>
            <a:grpSpLocks/>
          </p:cNvGrpSpPr>
          <p:nvPr/>
        </p:nvGrpSpPr>
        <p:grpSpPr bwMode="auto">
          <a:xfrm rot="-1682053">
            <a:off x="1470025" y="1354138"/>
            <a:ext cx="1665288" cy="3557587"/>
            <a:chOff x="1359132" y="345882"/>
            <a:chExt cx="1966239" cy="4200564"/>
          </a:xfrm>
        </p:grpSpPr>
        <p:grpSp>
          <p:nvGrpSpPr>
            <p:cNvPr id="35864" name="Group 23"/>
            <p:cNvGrpSpPr>
              <a:grpSpLocks/>
            </p:cNvGrpSpPr>
            <p:nvPr/>
          </p:nvGrpSpPr>
          <p:grpSpPr bwMode="auto">
            <a:xfrm>
              <a:off x="2073901" y="2186669"/>
              <a:ext cx="501313" cy="2359777"/>
              <a:chOff x="2810055" y="1677194"/>
              <a:chExt cx="535258" cy="2519562"/>
            </a:xfrm>
          </p:grpSpPr>
          <p:sp>
            <p:nvSpPr>
              <p:cNvPr id="7" name="Rectangle 8"/>
              <p:cNvSpPr/>
              <p:nvPr/>
            </p:nvSpPr>
            <p:spPr>
              <a:xfrm>
                <a:off x="2802017" y="3396594"/>
                <a:ext cx="536352" cy="778519"/>
              </a:xfrm>
              <a:custGeom>
                <a:avLst/>
                <a:gdLst/>
                <a:ahLst/>
                <a:cxnLst/>
                <a:rect l="l" t="t" r="r" b="b"/>
                <a:pathLst>
                  <a:path w="1802378" h="1800199">
                    <a:moveTo>
                      <a:pt x="0" y="0"/>
                    </a:moveTo>
                    <a:lnTo>
                      <a:pt x="1802378" y="0"/>
                    </a:lnTo>
                    <a:lnTo>
                      <a:pt x="1802378" y="289727"/>
                    </a:lnTo>
                    <a:lnTo>
                      <a:pt x="1801366" y="289727"/>
                    </a:lnTo>
                    <a:lnTo>
                      <a:pt x="901188" y="1800199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100000">
                    <a:schemeClr val="accent2">
                      <a:lumMod val="70000"/>
                      <a:lumOff val="3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8" name="Rectangle 8"/>
              <p:cNvSpPr/>
              <p:nvPr/>
            </p:nvSpPr>
            <p:spPr>
              <a:xfrm>
                <a:off x="2977069" y="3384822"/>
                <a:ext cx="182119" cy="788526"/>
              </a:xfrm>
              <a:custGeom>
                <a:avLst/>
                <a:gdLst>
                  <a:gd name="connsiteX0" fmla="*/ 0 w 1359043"/>
                  <a:gd name="connsiteY0" fmla="*/ 0 h 1813992"/>
                  <a:gd name="connsiteX1" fmla="*/ 1359043 w 1359043"/>
                  <a:gd name="connsiteY1" fmla="*/ 0 h 1813992"/>
                  <a:gd name="connsiteX2" fmla="*/ 1359043 w 1359043"/>
                  <a:gd name="connsiteY2" fmla="*/ 212596 h 1813992"/>
                  <a:gd name="connsiteX3" fmla="*/ 806822 w 1359043"/>
                  <a:gd name="connsiteY3" fmla="*/ 1813992 h 1813992"/>
                  <a:gd name="connsiteX4" fmla="*/ 1012 w 1359043"/>
                  <a:gd name="connsiteY4" fmla="*/ 289727 h 1813992"/>
                  <a:gd name="connsiteX5" fmla="*/ 0 w 1359043"/>
                  <a:gd name="connsiteY5" fmla="*/ 289727 h 1813992"/>
                  <a:gd name="connsiteX6" fmla="*/ 0 w 1359043"/>
                  <a:gd name="connsiteY6" fmla="*/ 288030 h 1813992"/>
                  <a:gd name="connsiteX7" fmla="*/ 0 w 1359043"/>
                  <a:gd name="connsiteY7" fmla="*/ 0 h 1813992"/>
                  <a:gd name="connsiteX0" fmla="*/ 0 w 1359043"/>
                  <a:gd name="connsiteY0" fmla="*/ 0 h 1820658"/>
                  <a:gd name="connsiteX1" fmla="*/ 1359043 w 1359043"/>
                  <a:gd name="connsiteY1" fmla="*/ 0 h 1820658"/>
                  <a:gd name="connsiteX2" fmla="*/ 1359043 w 1359043"/>
                  <a:gd name="connsiteY2" fmla="*/ 212596 h 1820658"/>
                  <a:gd name="connsiteX3" fmla="*/ 720119 w 1359043"/>
                  <a:gd name="connsiteY3" fmla="*/ 1820658 h 1820658"/>
                  <a:gd name="connsiteX4" fmla="*/ 1012 w 1359043"/>
                  <a:gd name="connsiteY4" fmla="*/ 289727 h 1820658"/>
                  <a:gd name="connsiteX5" fmla="*/ 0 w 1359043"/>
                  <a:gd name="connsiteY5" fmla="*/ 289727 h 1820658"/>
                  <a:gd name="connsiteX6" fmla="*/ 0 w 1359043"/>
                  <a:gd name="connsiteY6" fmla="*/ 288030 h 1820658"/>
                  <a:gd name="connsiteX7" fmla="*/ 0 w 1359043"/>
                  <a:gd name="connsiteY7" fmla="*/ 0 h 18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9043" h="1820658">
                    <a:moveTo>
                      <a:pt x="0" y="0"/>
                    </a:moveTo>
                    <a:lnTo>
                      <a:pt x="1359043" y="0"/>
                    </a:lnTo>
                    <a:lnTo>
                      <a:pt x="1359043" y="212596"/>
                    </a:lnTo>
                    <a:lnTo>
                      <a:pt x="720119" y="1820658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  <a:lumOff val="50000"/>
                    </a:schemeClr>
                  </a:gs>
                  <a:gs pos="100000">
                    <a:schemeClr val="accent2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00480" y="3394802"/>
                <a:ext cx="264174" cy="762508"/>
              </a:xfrm>
              <a:custGeom>
                <a:avLst/>
                <a:gdLst>
                  <a:gd name="connsiteX0" fmla="*/ 0 w 1345558"/>
                  <a:gd name="connsiteY0" fmla="*/ 0 h 1783227"/>
                  <a:gd name="connsiteX1" fmla="*/ 897414 w 1345558"/>
                  <a:gd name="connsiteY1" fmla="*/ 0 h 1783227"/>
                  <a:gd name="connsiteX2" fmla="*/ 901843 w 1345558"/>
                  <a:gd name="connsiteY2" fmla="*/ 212596 h 1783227"/>
                  <a:gd name="connsiteX3" fmla="*/ 1345558 w 1345558"/>
                  <a:gd name="connsiteY3" fmla="*/ 1783227 h 1783227"/>
                  <a:gd name="connsiteX4" fmla="*/ 1012 w 1345558"/>
                  <a:gd name="connsiteY4" fmla="*/ 289727 h 1783227"/>
                  <a:gd name="connsiteX5" fmla="*/ 0 w 1345558"/>
                  <a:gd name="connsiteY5" fmla="*/ 289727 h 1783227"/>
                  <a:gd name="connsiteX6" fmla="*/ 0 w 1345558"/>
                  <a:gd name="connsiteY6" fmla="*/ 288030 h 1783227"/>
                  <a:gd name="connsiteX7" fmla="*/ 0 w 1345558"/>
                  <a:gd name="connsiteY7" fmla="*/ 0 h 1783227"/>
                  <a:gd name="connsiteX0" fmla="*/ 0 w 1331023"/>
                  <a:gd name="connsiteY0" fmla="*/ 0 h 1763232"/>
                  <a:gd name="connsiteX1" fmla="*/ 897414 w 1331023"/>
                  <a:gd name="connsiteY1" fmla="*/ 0 h 1763232"/>
                  <a:gd name="connsiteX2" fmla="*/ 901843 w 1331023"/>
                  <a:gd name="connsiteY2" fmla="*/ 212596 h 1763232"/>
                  <a:gd name="connsiteX3" fmla="*/ 1331023 w 1331023"/>
                  <a:gd name="connsiteY3" fmla="*/ 1763232 h 1763232"/>
                  <a:gd name="connsiteX4" fmla="*/ 1012 w 1331023"/>
                  <a:gd name="connsiteY4" fmla="*/ 289727 h 1763232"/>
                  <a:gd name="connsiteX5" fmla="*/ 0 w 1331023"/>
                  <a:gd name="connsiteY5" fmla="*/ 289727 h 1763232"/>
                  <a:gd name="connsiteX6" fmla="*/ 0 w 1331023"/>
                  <a:gd name="connsiteY6" fmla="*/ 288030 h 1763232"/>
                  <a:gd name="connsiteX7" fmla="*/ 0 w 1331023"/>
                  <a:gd name="connsiteY7" fmla="*/ 0 h 176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1023" h="1763232">
                    <a:moveTo>
                      <a:pt x="0" y="0"/>
                    </a:moveTo>
                    <a:lnTo>
                      <a:pt x="897414" y="0"/>
                    </a:lnTo>
                    <a:cubicBezTo>
                      <a:pt x="898890" y="70865"/>
                      <a:pt x="900367" y="141731"/>
                      <a:pt x="901843" y="212596"/>
                    </a:cubicBezTo>
                    <a:lnTo>
                      <a:pt x="1331023" y="1763232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30000"/>
                      <a:lumOff val="70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1" name="Rectangle 2"/>
              <p:cNvSpPr/>
              <p:nvPr/>
            </p:nvSpPr>
            <p:spPr>
              <a:xfrm>
                <a:off x="2804272" y="1671325"/>
                <a:ext cx="180118" cy="181521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30000"/>
                      <a:lumOff val="7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2" name="Rectangle 2"/>
              <p:cNvSpPr/>
              <p:nvPr/>
            </p:nvSpPr>
            <p:spPr>
              <a:xfrm>
                <a:off x="2978857" y="1671325"/>
                <a:ext cx="180118" cy="1815212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  <a:lumOff val="50000"/>
                    </a:schemeClr>
                  </a:gs>
                  <a:gs pos="100000">
                    <a:schemeClr val="accent1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3" name="Rectangle 2"/>
              <p:cNvSpPr/>
              <p:nvPr/>
            </p:nvSpPr>
            <p:spPr>
              <a:xfrm>
                <a:off x="3158857" y="1669675"/>
                <a:ext cx="180118" cy="181521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5" name="Isosceles Triangle 4"/>
              <p:cNvSpPr/>
              <p:nvPr/>
            </p:nvSpPr>
            <p:spPr>
              <a:xfrm rot="10800000">
                <a:off x="2976911" y="3954616"/>
                <a:ext cx="178118" cy="236158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5865" name="Group 26"/>
            <p:cNvGrpSpPr>
              <a:grpSpLocks/>
            </p:cNvGrpSpPr>
            <p:nvPr/>
          </p:nvGrpSpPr>
          <p:grpSpPr bwMode="auto">
            <a:xfrm>
              <a:off x="1359132" y="345882"/>
              <a:ext cx="1966239" cy="1811155"/>
              <a:chOff x="1888981" y="1110787"/>
              <a:chExt cx="2254374" cy="2076562"/>
            </a:xfrm>
          </p:grpSpPr>
          <p:sp>
            <p:nvSpPr>
              <p:cNvPr id="18" name="Teardrop 30"/>
              <p:cNvSpPr/>
              <p:nvPr/>
            </p:nvSpPr>
            <p:spPr>
              <a:xfrm rot="8100000">
                <a:off x="2320267" y="1555985"/>
                <a:ext cx="1332423" cy="1330287"/>
              </a:xfrm>
              <a:custGeom>
                <a:avLst/>
                <a:gdLst>
                  <a:gd name="connsiteX0" fmla="*/ 293361 w 2192670"/>
                  <a:gd name="connsiteY0" fmla="*/ 1899310 h 2192671"/>
                  <a:gd name="connsiteX1" fmla="*/ 0 w 2192670"/>
                  <a:gd name="connsiteY1" fmla="*/ 1191074 h 2192671"/>
                  <a:gd name="connsiteX2" fmla="*/ 1001597 w 2192670"/>
                  <a:gd name="connsiteY2" fmla="*/ 189477 h 2192671"/>
                  <a:gd name="connsiteX3" fmla="*/ 1341342 w 2192670"/>
                  <a:gd name="connsiteY3" fmla="*/ 189477 h 2192671"/>
                  <a:gd name="connsiteX4" fmla="*/ 1530818 w 2192670"/>
                  <a:gd name="connsiteY4" fmla="*/ 0 h 2192671"/>
                  <a:gd name="connsiteX5" fmla="*/ 1806586 w 2192670"/>
                  <a:gd name="connsiteY5" fmla="*/ 0 h 2192671"/>
                  <a:gd name="connsiteX6" fmla="*/ 1996062 w 2192670"/>
                  <a:gd name="connsiteY6" fmla="*/ 189477 h 2192671"/>
                  <a:gd name="connsiteX7" fmla="*/ 2003194 w 2192670"/>
                  <a:gd name="connsiteY7" fmla="*/ 189477 h 2192671"/>
                  <a:gd name="connsiteX8" fmla="*/ 2003194 w 2192670"/>
                  <a:gd name="connsiteY8" fmla="*/ 196609 h 2192671"/>
                  <a:gd name="connsiteX9" fmla="*/ 2192670 w 2192670"/>
                  <a:gd name="connsiteY9" fmla="*/ 386085 h 2192671"/>
                  <a:gd name="connsiteX10" fmla="*/ 2192670 w 2192670"/>
                  <a:gd name="connsiteY10" fmla="*/ 661852 h 2192671"/>
                  <a:gd name="connsiteX11" fmla="*/ 2003193 w 2192670"/>
                  <a:gd name="connsiteY11" fmla="*/ 851329 h 2192671"/>
                  <a:gd name="connsiteX12" fmla="*/ 2003194 w 2192670"/>
                  <a:gd name="connsiteY12" fmla="*/ 1191074 h 2192671"/>
                  <a:gd name="connsiteX13" fmla="*/ 1001597 w 2192670"/>
                  <a:gd name="connsiteY13" fmla="*/ 2192671 h 2192671"/>
                  <a:gd name="connsiteX14" fmla="*/ 293361 w 2192670"/>
                  <a:gd name="connsiteY14" fmla="*/ 1899310 h 219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2670" h="2192671">
                    <a:moveTo>
                      <a:pt x="293361" y="1899310"/>
                    </a:moveTo>
                    <a:cubicBezTo>
                      <a:pt x="112107" y="1718057"/>
                      <a:pt x="0" y="1467657"/>
                      <a:pt x="0" y="1191074"/>
                    </a:cubicBezTo>
                    <a:cubicBezTo>
                      <a:pt x="0" y="637907"/>
                      <a:pt x="448430" y="189477"/>
                      <a:pt x="1001597" y="189477"/>
                    </a:cubicBezTo>
                    <a:lnTo>
                      <a:pt x="1341342" y="189477"/>
                    </a:lnTo>
                    <a:lnTo>
                      <a:pt x="1530818" y="0"/>
                    </a:lnTo>
                    <a:cubicBezTo>
                      <a:pt x="1606970" y="-76151"/>
                      <a:pt x="1730435" y="-76151"/>
                      <a:pt x="1806586" y="0"/>
                    </a:cubicBezTo>
                    <a:lnTo>
                      <a:pt x="1996062" y="189477"/>
                    </a:lnTo>
                    <a:lnTo>
                      <a:pt x="2003194" y="189477"/>
                    </a:lnTo>
                    <a:lnTo>
                      <a:pt x="2003194" y="196609"/>
                    </a:lnTo>
                    <a:lnTo>
                      <a:pt x="2192670" y="386085"/>
                    </a:lnTo>
                    <a:cubicBezTo>
                      <a:pt x="2268822" y="462236"/>
                      <a:pt x="2268822" y="585701"/>
                      <a:pt x="2192670" y="661852"/>
                    </a:cubicBezTo>
                    <a:lnTo>
                      <a:pt x="2003193" y="851329"/>
                    </a:lnTo>
                    <a:cubicBezTo>
                      <a:pt x="2003193" y="964577"/>
                      <a:pt x="2003194" y="1077826"/>
                      <a:pt x="2003194" y="1191074"/>
                    </a:cubicBezTo>
                    <a:cubicBezTo>
                      <a:pt x="2003194" y="1744241"/>
                      <a:pt x="1554764" y="2192671"/>
                      <a:pt x="1001597" y="2192671"/>
                    </a:cubicBezTo>
                    <a:cubicBezTo>
                      <a:pt x="725014" y="2192671"/>
                      <a:pt x="474614" y="2080563"/>
                      <a:pt x="293361" y="1899310"/>
                    </a:cubicBez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0800000">
                <a:off x="2749519" y="2220123"/>
                <a:ext cx="457752" cy="782270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 rot="2700000">
                <a:off x="3711337" y="1395354"/>
                <a:ext cx="120349" cy="29872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 rot="18900000" flipH="1">
                <a:off x="2155223" y="1398228"/>
                <a:ext cx="120349" cy="29872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2936214" y="1104352"/>
                <a:ext cx="120348" cy="29872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 rot="5400000">
                <a:off x="3934729" y="1986080"/>
                <a:ext cx="118201" cy="29872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 rot="16200000" flipH="1">
                <a:off x="1975801" y="1908946"/>
                <a:ext cx="120349" cy="29872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688927" y="3063441"/>
                <a:ext cx="612485" cy="1117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2832188" y="2131325"/>
                <a:ext cx="73068" cy="17837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956201" y="2131621"/>
                <a:ext cx="73068" cy="17837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3082362" y="2127619"/>
                <a:ext cx="70919" cy="17837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313" name="Freeform 13312"/>
          <p:cNvSpPr/>
          <p:nvPr/>
        </p:nvSpPr>
        <p:spPr>
          <a:xfrm>
            <a:off x="-15875" y="2530475"/>
            <a:ext cx="3092450" cy="1938338"/>
          </a:xfrm>
          <a:custGeom>
            <a:avLst/>
            <a:gdLst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70591 w 2896332"/>
              <a:gd name="connsiteY13" fmla="*/ 23329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62971 w 2896332"/>
              <a:gd name="connsiteY13" fmla="*/ 26758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06617 w 2896332"/>
              <a:gd name="connsiteY10" fmla="*/ 176960 h 1871397"/>
              <a:gd name="connsiteX11" fmla="*/ 1962971 w 2896332"/>
              <a:gd name="connsiteY11" fmla="*/ 267583 h 1871397"/>
              <a:gd name="connsiteX12" fmla="*/ 1973469 w 2896332"/>
              <a:gd name="connsiteY12" fmla="*/ 784519 h 1871397"/>
              <a:gd name="connsiteX13" fmla="*/ 1866010 w 2896332"/>
              <a:gd name="connsiteY13" fmla="*/ 878218 h 1871397"/>
              <a:gd name="connsiteX14" fmla="*/ 2733769 w 2896332"/>
              <a:gd name="connsiteY14" fmla="*/ 1387129 h 1871397"/>
              <a:gd name="connsiteX15" fmla="*/ 2694623 w 2896332"/>
              <a:gd name="connsiteY15" fmla="*/ 1674208 h 1871397"/>
              <a:gd name="connsiteX16" fmla="*/ 2394496 w 2896332"/>
              <a:gd name="connsiteY16" fmla="*/ 1654634 h 1871397"/>
              <a:gd name="connsiteX17" fmla="*/ 2023060 w 2896332"/>
              <a:gd name="connsiteY17" fmla="*/ 1634793 h 1871397"/>
              <a:gd name="connsiteX18" fmla="*/ 1739085 w 2896332"/>
              <a:gd name="connsiteY18" fmla="*/ 1871397 h 1871397"/>
              <a:gd name="connsiteX19" fmla="*/ 1648664 w 2896332"/>
              <a:gd name="connsiteY19" fmla="*/ 1582137 h 1871397"/>
              <a:gd name="connsiteX20" fmla="*/ 1376671 w 2896332"/>
              <a:gd name="connsiteY20" fmla="*/ 1700306 h 1871397"/>
              <a:gd name="connsiteX21" fmla="*/ 1415819 w 2896332"/>
              <a:gd name="connsiteY21" fmla="*/ 1334933 h 1871397"/>
              <a:gd name="connsiteX22" fmla="*/ 665501 w 2896332"/>
              <a:gd name="connsiteY22" fmla="*/ 1276212 h 1871397"/>
              <a:gd name="connsiteX23" fmla="*/ 0 w 2896332"/>
              <a:gd name="connsiteY23" fmla="*/ 1126148 h 1871397"/>
              <a:gd name="connsiteX24" fmla="*/ 13050 w 2896332"/>
              <a:gd name="connsiteY24" fmla="*/ 284488 h 1871397"/>
              <a:gd name="connsiteX25" fmla="*/ 1898646 w 2896332"/>
              <a:gd name="connsiteY25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74819 w 2896332"/>
              <a:gd name="connsiteY16" fmla="*/ 1565782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8202 h 1872827"/>
              <a:gd name="connsiteX1" fmla="*/ 2655476 w 2896332"/>
              <a:gd name="connsiteY1" fmla="*/ 586045 h 1872827"/>
              <a:gd name="connsiteX2" fmla="*/ 2828170 w 2896332"/>
              <a:gd name="connsiteY2" fmla="*/ 1011931 h 1872827"/>
              <a:gd name="connsiteX3" fmla="*/ 2883834 w 2896332"/>
              <a:gd name="connsiteY3" fmla="*/ 1310265 h 1872827"/>
              <a:gd name="connsiteX4" fmla="*/ 2799743 w 2896332"/>
              <a:gd name="connsiteY4" fmla="*/ 1673528 h 1872827"/>
              <a:gd name="connsiteX5" fmla="*/ 2521033 w 2896332"/>
              <a:gd name="connsiteY5" fmla="*/ 1161851 h 1872827"/>
              <a:gd name="connsiteX6" fmla="*/ 2514265 w 2896332"/>
              <a:gd name="connsiteY6" fmla="*/ 468202 h 1872827"/>
              <a:gd name="connsiteX7" fmla="*/ 1898646 w 2896332"/>
              <a:gd name="connsiteY7" fmla="*/ 1476 h 1872827"/>
              <a:gd name="connsiteX8" fmla="*/ 1906617 w 2896332"/>
              <a:gd name="connsiteY8" fmla="*/ 178390 h 1872827"/>
              <a:gd name="connsiteX9" fmla="*/ 1962971 w 2896332"/>
              <a:gd name="connsiteY9" fmla="*/ 269013 h 1872827"/>
              <a:gd name="connsiteX10" fmla="*/ 1973469 w 2896332"/>
              <a:gd name="connsiteY10" fmla="*/ 785949 h 1872827"/>
              <a:gd name="connsiteX11" fmla="*/ 1866010 w 2896332"/>
              <a:gd name="connsiteY11" fmla="*/ 879648 h 1872827"/>
              <a:gd name="connsiteX12" fmla="*/ 2733769 w 2896332"/>
              <a:gd name="connsiteY12" fmla="*/ 1388559 h 1872827"/>
              <a:gd name="connsiteX13" fmla="*/ 2694623 w 2896332"/>
              <a:gd name="connsiteY13" fmla="*/ 1641133 h 1872827"/>
              <a:gd name="connsiteX14" fmla="*/ 2385869 w 2896332"/>
              <a:gd name="connsiteY14" fmla="*/ 1587053 h 1872827"/>
              <a:gd name="connsiteX15" fmla="*/ 2074819 w 2896332"/>
              <a:gd name="connsiteY15" fmla="*/ 1567212 h 1872827"/>
              <a:gd name="connsiteX16" fmla="*/ 1739085 w 2896332"/>
              <a:gd name="connsiteY16" fmla="*/ 1872827 h 1872827"/>
              <a:gd name="connsiteX17" fmla="*/ 1648664 w 2896332"/>
              <a:gd name="connsiteY17" fmla="*/ 1583567 h 1872827"/>
              <a:gd name="connsiteX18" fmla="*/ 1376671 w 2896332"/>
              <a:gd name="connsiteY18" fmla="*/ 1701736 h 1872827"/>
              <a:gd name="connsiteX19" fmla="*/ 1415819 w 2896332"/>
              <a:gd name="connsiteY19" fmla="*/ 1336363 h 1872827"/>
              <a:gd name="connsiteX20" fmla="*/ 665501 w 2896332"/>
              <a:gd name="connsiteY20" fmla="*/ 1277642 h 1872827"/>
              <a:gd name="connsiteX21" fmla="*/ 0 w 2896332"/>
              <a:gd name="connsiteY21" fmla="*/ 1127578 h 1872827"/>
              <a:gd name="connsiteX22" fmla="*/ 13050 w 2896332"/>
              <a:gd name="connsiteY22" fmla="*/ 285918 h 1872827"/>
              <a:gd name="connsiteX23" fmla="*/ 1898646 w 2896332"/>
              <a:gd name="connsiteY23" fmla="*/ 1476 h 187282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87909 w 2896332"/>
              <a:gd name="connsiteY5" fmla="*/ 1152990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6332"/>
              <a:gd name="connsiteY0" fmla="*/ 251285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09609 w 2896332"/>
              <a:gd name="connsiteY6" fmla="*/ 251285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4163"/>
              <a:gd name="connsiteY0" fmla="*/ 251285 h 1871397"/>
              <a:gd name="connsiteX1" fmla="*/ 2655476 w 2894163"/>
              <a:gd name="connsiteY1" fmla="*/ 584615 h 1871397"/>
              <a:gd name="connsiteX2" fmla="*/ 2828170 w 2894163"/>
              <a:gd name="connsiteY2" fmla="*/ 1010501 h 1871397"/>
              <a:gd name="connsiteX3" fmla="*/ 2883834 w 2894163"/>
              <a:gd name="connsiteY3" fmla="*/ 1308835 h 1871397"/>
              <a:gd name="connsiteX4" fmla="*/ 2792313 w 2894163"/>
              <a:gd name="connsiteY4" fmla="*/ 1690675 h 1871397"/>
              <a:gd name="connsiteX5" fmla="*/ 2651069 w 2894163"/>
              <a:gd name="connsiteY5" fmla="*/ 1156706 h 1871397"/>
              <a:gd name="connsiteX6" fmla="*/ 2209609 w 2894163"/>
              <a:gd name="connsiteY6" fmla="*/ 251285 h 1871397"/>
              <a:gd name="connsiteX7" fmla="*/ 1898646 w 2894163"/>
              <a:gd name="connsiteY7" fmla="*/ 46 h 1871397"/>
              <a:gd name="connsiteX8" fmla="*/ 1941303 w 2894163"/>
              <a:gd name="connsiteY8" fmla="*/ 293585 h 1871397"/>
              <a:gd name="connsiteX9" fmla="*/ 1974640 w 2894163"/>
              <a:gd name="connsiteY9" fmla="*/ 533402 h 1871397"/>
              <a:gd name="connsiteX10" fmla="*/ 1973469 w 2894163"/>
              <a:gd name="connsiteY10" fmla="*/ 784519 h 1871397"/>
              <a:gd name="connsiteX11" fmla="*/ 1866010 w 2894163"/>
              <a:gd name="connsiteY11" fmla="*/ 878218 h 1871397"/>
              <a:gd name="connsiteX12" fmla="*/ 2733769 w 2894163"/>
              <a:gd name="connsiteY12" fmla="*/ 1387129 h 1871397"/>
              <a:gd name="connsiteX13" fmla="*/ 2694623 w 2894163"/>
              <a:gd name="connsiteY13" fmla="*/ 1639703 h 1871397"/>
              <a:gd name="connsiteX14" fmla="*/ 2385869 w 2894163"/>
              <a:gd name="connsiteY14" fmla="*/ 1585623 h 1871397"/>
              <a:gd name="connsiteX15" fmla="*/ 2074819 w 2894163"/>
              <a:gd name="connsiteY15" fmla="*/ 1565782 h 1871397"/>
              <a:gd name="connsiteX16" fmla="*/ 1739085 w 2894163"/>
              <a:gd name="connsiteY16" fmla="*/ 1871397 h 1871397"/>
              <a:gd name="connsiteX17" fmla="*/ 1648664 w 2894163"/>
              <a:gd name="connsiteY17" fmla="*/ 1582137 h 1871397"/>
              <a:gd name="connsiteX18" fmla="*/ 1376671 w 2894163"/>
              <a:gd name="connsiteY18" fmla="*/ 1700306 h 1871397"/>
              <a:gd name="connsiteX19" fmla="*/ 1415819 w 2894163"/>
              <a:gd name="connsiteY19" fmla="*/ 1334933 h 1871397"/>
              <a:gd name="connsiteX20" fmla="*/ 665501 w 2894163"/>
              <a:gd name="connsiteY20" fmla="*/ 1276212 h 1871397"/>
              <a:gd name="connsiteX21" fmla="*/ 0 w 2894163"/>
              <a:gd name="connsiteY21" fmla="*/ 1126148 h 1871397"/>
              <a:gd name="connsiteX22" fmla="*/ 13050 w 2894163"/>
              <a:gd name="connsiteY22" fmla="*/ 284488 h 1871397"/>
              <a:gd name="connsiteX23" fmla="*/ 1898646 w 2894163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51069 w 2889213"/>
              <a:gd name="connsiteY5" fmla="*/ 1156706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228993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150164 w 2889213"/>
              <a:gd name="connsiteY6" fmla="*/ 228993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941303 w 2889213"/>
              <a:gd name="connsiteY8" fmla="*/ 178433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92904 w 2889213"/>
              <a:gd name="connsiteY9" fmla="*/ 459050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48320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56"/>
              <a:gd name="connsiteX1" fmla="*/ 2655476 w 2889213"/>
              <a:gd name="connsiteY1" fmla="*/ 469395 h 1800456"/>
              <a:gd name="connsiteX2" fmla="*/ 2828170 w 2889213"/>
              <a:gd name="connsiteY2" fmla="*/ 895281 h 1800456"/>
              <a:gd name="connsiteX3" fmla="*/ 2883834 w 2889213"/>
              <a:gd name="connsiteY3" fmla="*/ 1193615 h 1800456"/>
              <a:gd name="connsiteX4" fmla="*/ 2840612 w 2889213"/>
              <a:gd name="connsiteY4" fmla="*/ 1449135 h 1800456"/>
              <a:gd name="connsiteX5" fmla="*/ 2632493 w 2889213"/>
              <a:gd name="connsiteY5" fmla="*/ 1060062 h 1800456"/>
              <a:gd name="connsiteX6" fmla="*/ 2150164 w 2889213"/>
              <a:gd name="connsiteY6" fmla="*/ 113773 h 1800456"/>
              <a:gd name="connsiteX7" fmla="*/ 1348782 w 2889213"/>
              <a:gd name="connsiteY7" fmla="*/ 0 h 1800456"/>
              <a:gd name="connsiteX8" fmla="*/ 1714668 w 2889213"/>
              <a:gd name="connsiteY8" fmla="*/ 204372 h 1800456"/>
              <a:gd name="connsiteX9" fmla="*/ 1866896 w 2889213"/>
              <a:gd name="connsiteY9" fmla="*/ 462766 h 1800456"/>
              <a:gd name="connsiteX10" fmla="*/ 1973469 w 2889213"/>
              <a:gd name="connsiteY10" fmla="*/ 669299 h 1800456"/>
              <a:gd name="connsiteX11" fmla="*/ 1866010 w 2889213"/>
              <a:gd name="connsiteY11" fmla="*/ 762998 h 1800456"/>
              <a:gd name="connsiteX12" fmla="*/ 2733769 w 2889213"/>
              <a:gd name="connsiteY12" fmla="*/ 1271909 h 1800456"/>
              <a:gd name="connsiteX13" fmla="*/ 2694623 w 2889213"/>
              <a:gd name="connsiteY13" fmla="*/ 1524483 h 1800456"/>
              <a:gd name="connsiteX14" fmla="*/ 2385869 w 2889213"/>
              <a:gd name="connsiteY14" fmla="*/ 1470403 h 1800456"/>
              <a:gd name="connsiteX15" fmla="*/ 2191986 w 2889213"/>
              <a:gd name="connsiteY15" fmla="*/ 1800407 h 1800456"/>
              <a:gd name="connsiteX16" fmla="*/ 2074819 w 2889213"/>
              <a:gd name="connsiteY16" fmla="*/ 1450562 h 1800456"/>
              <a:gd name="connsiteX17" fmla="*/ 1739085 w 2889213"/>
              <a:gd name="connsiteY17" fmla="*/ 1756177 h 1800456"/>
              <a:gd name="connsiteX18" fmla="*/ 1648664 w 2889213"/>
              <a:gd name="connsiteY18" fmla="*/ 1466917 h 1800456"/>
              <a:gd name="connsiteX19" fmla="*/ 1376671 w 2889213"/>
              <a:gd name="connsiteY19" fmla="*/ 1585086 h 1800456"/>
              <a:gd name="connsiteX20" fmla="*/ 1415819 w 2889213"/>
              <a:gd name="connsiteY20" fmla="*/ 1219713 h 1800456"/>
              <a:gd name="connsiteX21" fmla="*/ 665501 w 2889213"/>
              <a:gd name="connsiteY21" fmla="*/ 1160992 h 1800456"/>
              <a:gd name="connsiteX22" fmla="*/ 0 w 2889213"/>
              <a:gd name="connsiteY22" fmla="*/ 1010928 h 1800456"/>
              <a:gd name="connsiteX23" fmla="*/ 13050 w 2889213"/>
              <a:gd name="connsiteY23" fmla="*/ 169268 h 1800456"/>
              <a:gd name="connsiteX24" fmla="*/ 1348782 w 2889213"/>
              <a:gd name="connsiteY24" fmla="*/ 0 h 1800456"/>
              <a:gd name="connsiteX0" fmla="*/ 2150164 w 2889213"/>
              <a:gd name="connsiteY0" fmla="*/ 113773 h 1811599"/>
              <a:gd name="connsiteX1" fmla="*/ 2655476 w 2889213"/>
              <a:gd name="connsiteY1" fmla="*/ 469395 h 1811599"/>
              <a:gd name="connsiteX2" fmla="*/ 2828170 w 2889213"/>
              <a:gd name="connsiteY2" fmla="*/ 895281 h 1811599"/>
              <a:gd name="connsiteX3" fmla="*/ 2883834 w 2889213"/>
              <a:gd name="connsiteY3" fmla="*/ 1193615 h 1811599"/>
              <a:gd name="connsiteX4" fmla="*/ 2840612 w 2889213"/>
              <a:gd name="connsiteY4" fmla="*/ 1449135 h 1811599"/>
              <a:gd name="connsiteX5" fmla="*/ 2632493 w 2889213"/>
              <a:gd name="connsiteY5" fmla="*/ 1060062 h 1811599"/>
              <a:gd name="connsiteX6" fmla="*/ 2150164 w 2889213"/>
              <a:gd name="connsiteY6" fmla="*/ 113773 h 1811599"/>
              <a:gd name="connsiteX7" fmla="*/ 1348782 w 2889213"/>
              <a:gd name="connsiteY7" fmla="*/ 0 h 1811599"/>
              <a:gd name="connsiteX8" fmla="*/ 1714668 w 2889213"/>
              <a:gd name="connsiteY8" fmla="*/ 204372 h 1811599"/>
              <a:gd name="connsiteX9" fmla="*/ 1866896 w 2889213"/>
              <a:gd name="connsiteY9" fmla="*/ 462766 h 1811599"/>
              <a:gd name="connsiteX10" fmla="*/ 1973469 w 2889213"/>
              <a:gd name="connsiteY10" fmla="*/ 669299 h 1811599"/>
              <a:gd name="connsiteX11" fmla="*/ 1866010 w 2889213"/>
              <a:gd name="connsiteY11" fmla="*/ 762998 h 1811599"/>
              <a:gd name="connsiteX12" fmla="*/ 2733769 w 2889213"/>
              <a:gd name="connsiteY12" fmla="*/ 1271909 h 1811599"/>
              <a:gd name="connsiteX13" fmla="*/ 2694623 w 2889213"/>
              <a:gd name="connsiteY13" fmla="*/ 1524483 h 1811599"/>
              <a:gd name="connsiteX14" fmla="*/ 2385869 w 2889213"/>
              <a:gd name="connsiteY14" fmla="*/ 1470403 h 1811599"/>
              <a:gd name="connsiteX15" fmla="*/ 2214278 w 2889213"/>
              <a:gd name="connsiteY15" fmla="*/ 1811553 h 1811599"/>
              <a:gd name="connsiteX16" fmla="*/ 2074819 w 2889213"/>
              <a:gd name="connsiteY16" fmla="*/ 1450562 h 1811599"/>
              <a:gd name="connsiteX17" fmla="*/ 1739085 w 2889213"/>
              <a:gd name="connsiteY17" fmla="*/ 1756177 h 1811599"/>
              <a:gd name="connsiteX18" fmla="*/ 1648664 w 2889213"/>
              <a:gd name="connsiteY18" fmla="*/ 1466917 h 1811599"/>
              <a:gd name="connsiteX19" fmla="*/ 1376671 w 2889213"/>
              <a:gd name="connsiteY19" fmla="*/ 1585086 h 1811599"/>
              <a:gd name="connsiteX20" fmla="*/ 1415819 w 2889213"/>
              <a:gd name="connsiteY20" fmla="*/ 1219713 h 1811599"/>
              <a:gd name="connsiteX21" fmla="*/ 665501 w 2889213"/>
              <a:gd name="connsiteY21" fmla="*/ 1160992 h 1811599"/>
              <a:gd name="connsiteX22" fmla="*/ 0 w 2889213"/>
              <a:gd name="connsiteY22" fmla="*/ 1010928 h 1811599"/>
              <a:gd name="connsiteX23" fmla="*/ 13050 w 2889213"/>
              <a:gd name="connsiteY23" fmla="*/ 169268 h 1811599"/>
              <a:gd name="connsiteX24" fmla="*/ 1348782 w 2889213"/>
              <a:gd name="connsiteY24" fmla="*/ 0 h 1811599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89213" h="1811553">
                <a:moveTo>
                  <a:pt x="2150164" y="113773"/>
                </a:moveTo>
                <a:lnTo>
                  <a:pt x="2655476" y="469395"/>
                </a:lnTo>
                <a:cubicBezTo>
                  <a:pt x="2724937" y="612627"/>
                  <a:pt x="2790110" y="774578"/>
                  <a:pt x="2828170" y="895281"/>
                </a:cubicBezTo>
                <a:cubicBezTo>
                  <a:pt x="2845006" y="1009922"/>
                  <a:pt x="2872906" y="1094971"/>
                  <a:pt x="2883834" y="1193615"/>
                </a:cubicBezTo>
                <a:cubicBezTo>
                  <a:pt x="2898597" y="1276508"/>
                  <a:pt x="2882583" y="1383685"/>
                  <a:pt x="2840612" y="1449135"/>
                </a:cubicBezTo>
                <a:cubicBezTo>
                  <a:pt x="2801112" y="1388173"/>
                  <a:pt x="2764708" y="1276910"/>
                  <a:pt x="2632493" y="1060062"/>
                </a:cubicBezTo>
                <a:cubicBezTo>
                  <a:pt x="2521003" y="837054"/>
                  <a:pt x="2268591" y="370791"/>
                  <a:pt x="2150164" y="113773"/>
                </a:cubicBezTo>
                <a:close/>
                <a:moveTo>
                  <a:pt x="1348782" y="0"/>
                </a:moveTo>
                <a:cubicBezTo>
                  <a:pt x="1445338" y="154432"/>
                  <a:pt x="1639668" y="165874"/>
                  <a:pt x="1714668" y="204372"/>
                </a:cubicBezTo>
                <a:cubicBezTo>
                  <a:pt x="1723722" y="285320"/>
                  <a:pt x="1831199" y="402612"/>
                  <a:pt x="1866896" y="462766"/>
                </a:cubicBezTo>
                <a:cubicBezTo>
                  <a:pt x="1913125" y="544588"/>
                  <a:pt x="1935949" y="596454"/>
                  <a:pt x="1973469" y="669299"/>
                </a:cubicBezTo>
                <a:cubicBezTo>
                  <a:pt x="1909251" y="682689"/>
                  <a:pt x="1863715" y="712895"/>
                  <a:pt x="1866010" y="762998"/>
                </a:cubicBezTo>
                <a:cubicBezTo>
                  <a:pt x="1884495" y="971782"/>
                  <a:pt x="2517373" y="1008755"/>
                  <a:pt x="2733769" y="1271909"/>
                </a:cubicBezTo>
                <a:cubicBezTo>
                  <a:pt x="2839248" y="1365427"/>
                  <a:pt x="2779441" y="1512521"/>
                  <a:pt x="2694623" y="1524483"/>
                </a:cubicBezTo>
                <a:cubicBezTo>
                  <a:pt x="2575007" y="1522308"/>
                  <a:pt x="2538107" y="1485627"/>
                  <a:pt x="2385869" y="1470403"/>
                </a:cubicBezTo>
                <a:cubicBezTo>
                  <a:pt x="2333676" y="1639614"/>
                  <a:pt x="2280982" y="1755416"/>
                  <a:pt x="2214278" y="1811553"/>
                </a:cubicBezTo>
                <a:cubicBezTo>
                  <a:pt x="2147576" y="1804531"/>
                  <a:pt x="2033271" y="1685187"/>
                  <a:pt x="2074819" y="1450562"/>
                </a:cubicBezTo>
                <a:cubicBezTo>
                  <a:pt x="1992109" y="1541380"/>
                  <a:pt x="1856720" y="1716561"/>
                  <a:pt x="1739085" y="1756177"/>
                </a:cubicBezTo>
                <a:cubicBezTo>
                  <a:pt x="1647742" y="1688758"/>
                  <a:pt x="1625791" y="1561162"/>
                  <a:pt x="1648664" y="1466917"/>
                </a:cubicBezTo>
                <a:cubicBezTo>
                  <a:pt x="1575908" y="1517602"/>
                  <a:pt x="1475987" y="1575732"/>
                  <a:pt x="1376671" y="1585086"/>
                </a:cubicBezTo>
                <a:cubicBezTo>
                  <a:pt x="1265755" y="1421973"/>
                  <a:pt x="1344050" y="1304532"/>
                  <a:pt x="1415819" y="1219713"/>
                </a:cubicBezTo>
                <a:cubicBezTo>
                  <a:pt x="1106992" y="1284958"/>
                  <a:pt x="922130" y="1226237"/>
                  <a:pt x="665501" y="1160992"/>
                </a:cubicBezTo>
                <a:cubicBezTo>
                  <a:pt x="467591" y="1128369"/>
                  <a:pt x="282729" y="1004403"/>
                  <a:pt x="0" y="1010928"/>
                </a:cubicBezTo>
                <a:lnTo>
                  <a:pt x="13050" y="169268"/>
                </a:lnTo>
                <a:cubicBezTo>
                  <a:pt x="722590" y="234513"/>
                  <a:pt x="1132701" y="28762"/>
                  <a:pt x="134878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  <a:lumOff val="50000"/>
                </a:schemeClr>
              </a:gs>
              <a:gs pos="100000">
                <a:schemeClr val="accent2">
                  <a:lumMod val="50000"/>
                  <a:lumOff val="50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0" name="Oval 49"/>
          <p:cNvSpPr/>
          <p:nvPr/>
        </p:nvSpPr>
        <p:spPr>
          <a:xfrm>
            <a:off x="3813250" y="1117699"/>
            <a:ext cx="576262" cy="5762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3813250" y="1976537"/>
            <a:ext cx="576262" cy="5762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813250" y="2817912"/>
            <a:ext cx="576262" cy="5762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32AEB8"/>
              </a:solidFill>
            </a:endParaRPr>
          </a:p>
        </p:txBody>
      </p: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4491112" y="1161751"/>
            <a:ext cx="3671888" cy="559574"/>
            <a:chOff x="803640" y="3362834"/>
            <a:chExt cx="2059657" cy="559670"/>
          </a:xfrm>
        </p:grpSpPr>
        <p:sp>
          <p:nvSpPr>
            <p:cNvPr id="54" name="TextBox 53"/>
            <p:cNvSpPr txBox="1"/>
            <p:nvPr/>
          </p:nvSpPr>
          <p:spPr>
            <a:xfrm>
              <a:off x="803640" y="3645458"/>
              <a:ext cx="2059657" cy="2770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Kiégés fenyegető jeleinek 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felmérése, kezelése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03640" y="3362834"/>
              <a:ext cx="2059657" cy="3386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Burn</a:t>
              </a:r>
              <a:r>
                <a:rPr lang="hu-HU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-out szindróma kezelése  </a:t>
              </a:r>
              <a:endPara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4491112" y="1993225"/>
            <a:ext cx="3825304" cy="559574"/>
            <a:chOff x="803640" y="3362835"/>
            <a:chExt cx="2145712" cy="559893"/>
          </a:xfrm>
        </p:grpSpPr>
        <p:sp>
          <p:nvSpPr>
            <p:cNvPr id="57" name="TextBox 56"/>
            <p:cNvSpPr txBox="1"/>
            <p:nvPr/>
          </p:nvSpPr>
          <p:spPr>
            <a:xfrm>
              <a:off x="803640" y="3636524"/>
              <a:ext cx="2145712" cy="2862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Gyász, válás, párkapcsolati, családi konfliktusok stb.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03640" y="3362835"/>
              <a:ext cx="2059657" cy="3387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Magánéleti krízisek kezelése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4491112" y="2841131"/>
            <a:ext cx="3671888" cy="559574"/>
            <a:chOff x="803640" y="3362835"/>
            <a:chExt cx="2059657" cy="560273"/>
          </a:xfrm>
        </p:grpSpPr>
        <p:sp>
          <p:nvSpPr>
            <p:cNvPr id="60" name="TextBox 59"/>
            <p:cNvSpPr txBox="1"/>
            <p:nvPr/>
          </p:nvSpPr>
          <p:spPr>
            <a:xfrm>
              <a:off x="803640" y="3645763"/>
              <a:ext cx="2059657" cy="2773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Betegségek, </a:t>
              </a: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akut alkoholizmus, depresszív tünetek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3640" y="3362835"/>
              <a:ext cx="2059657" cy="338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Mentálhigiénés </a:t>
              </a:r>
              <a:r>
                <a:rPr lang="hu-HU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tanácsadás  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779912" y="1174849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bg1"/>
                </a:solidFill>
              </a:rPr>
              <a:t>01</a:t>
            </a:r>
            <a:endParaRPr lang="ko-KR" altLang="en-US" sz="2400" b="1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3779912" y="2033687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bg1"/>
                </a:solidFill>
              </a:rPr>
              <a:t>02</a:t>
            </a:r>
            <a:endParaRPr lang="ko-KR" altLang="en-US" sz="2400" b="1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3779912" y="2876649"/>
            <a:ext cx="6429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bg1"/>
                </a:solidFill>
              </a:rPr>
              <a:t>03</a:t>
            </a:r>
            <a:endParaRPr lang="ko-KR" altLang="en-US" sz="2400" b="1">
              <a:solidFill>
                <a:schemeClr val="bg1"/>
              </a:solidFill>
            </a:endParaRPr>
          </a:p>
        </p:txBody>
      </p:sp>
      <p:grpSp>
        <p:nvGrpSpPr>
          <p:cNvPr id="65" name="Group 64"/>
          <p:cNvGrpSpPr>
            <a:grpSpLocks/>
          </p:cNvGrpSpPr>
          <p:nvPr/>
        </p:nvGrpSpPr>
        <p:grpSpPr bwMode="auto">
          <a:xfrm>
            <a:off x="4491112" y="3659289"/>
            <a:ext cx="3671888" cy="559574"/>
            <a:chOff x="803640" y="3362835"/>
            <a:chExt cx="2059657" cy="560025"/>
          </a:xfrm>
        </p:grpSpPr>
        <p:sp>
          <p:nvSpPr>
            <p:cNvPr id="66" name="TextBox 65"/>
            <p:cNvSpPr txBox="1"/>
            <p:nvPr/>
          </p:nvSpPr>
          <p:spPr>
            <a:xfrm>
              <a:off x="803640" y="3645638"/>
              <a:ext cx="2059657" cy="2772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Pl. autisztikus tünet esetén munkáltatói mentoring </a:t>
              </a:r>
              <a:endParaRPr lang="hu-H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3640" y="3362835"/>
              <a:ext cx="2059657" cy="3384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rPr>
                <a:t>Alkalmazkodási zavarok feloldása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3813250" y="3668812"/>
            <a:ext cx="576262" cy="5762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3779912" y="3725962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2400" b="1">
                <a:solidFill>
                  <a:schemeClr val="bg1"/>
                </a:solidFill>
              </a:rPr>
              <a:t>04</a:t>
            </a:r>
            <a:endParaRPr lang="ko-KR" altLang="en-US" sz="2400" b="1">
              <a:solidFill>
                <a:schemeClr val="bg1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7812360" y="4680526"/>
            <a:ext cx="14194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hu-H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</a:t>
            </a:r>
            <a:r>
              <a:rPr lang="hu-H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Aviad</a:t>
            </a:r>
            <a:r>
              <a:rPr lang="hu-H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hu-H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Goz</a:t>
            </a:r>
            <a:r>
              <a:rPr lang="hu-H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2006)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58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62" grpId="0"/>
      <p:bldP spid="63" grpId="0"/>
      <p:bldP spid="64" grpId="0"/>
      <p:bldP spid="68" grpId="0" animBg="1"/>
      <p:bldP spid="6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873625" y="2000250"/>
            <a:ext cx="3705225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5" name="Rectangle 24"/>
          <p:cNvSpPr/>
          <p:nvPr/>
        </p:nvSpPr>
        <p:spPr>
          <a:xfrm>
            <a:off x="4873625" y="2738438"/>
            <a:ext cx="3705225" cy="3603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6" name="Rectangle 25"/>
          <p:cNvSpPr/>
          <p:nvPr/>
        </p:nvSpPr>
        <p:spPr>
          <a:xfrm>
            <a:off x="4873625" y="3476625"/>
            <a:ext cx="3705225" cy="360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825"/>
            <a:ext cx="9144000" cy="5762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altLang="ko-KR" dirty="0" smtClean="0"/>
              <a:t>Konklúzió</a:t>
            </a:r>
            <a:endParaRPr lang="ko-KR" altLang="en-US" dirty="0"/>
          </a:p>
        </p:txBody>
      </p:sp>
      <p:grpSp>
        <p:nvGrpSpPr>
          <p:cNvPr id="27653" name="Group 14"/>
          <p:cNvGrpSpPr>
            <a:grpSpLocks/>
          </p:cNvGrpSpPr>
          <p:nvPr/>
        </p:nvGrpSpPr>
        <p:grpSpPr bwMode="auto">
          <a:xfrm>
            <a:off x="4059238" y="963613"/>
            <a:ext cx="1052512" cy="3695700"/>
            <a:chOff x="4058860" y="987781"/>
            <a:chExt cx="1052368" cy="3696329"/>
          </a:xfrm>
        </p:grpSpPr>
        <p:sp>
          <p:nvSpPr>
            <p:cNvPr id="6" name="Rectangle 8"/>
            <p:cNvSpPr/>
            <p:nvPr/>
          </p:nvSpPr>
          <p:spPr>
            <a:xfrm rot="36931">
              <a:off x="4276317" y="3801310"/>
              <a:ext cx="592057" cy="862159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7" name="Rectangle 8"/>
            <p:cNvSpPr/>
            <p:nvPr/>
          </p:nvSpPr>
          <p:spPr>
            <a:xfrm>
              <a:off x="4468379" y="3793370"/>
              <a:ext cx="201584" cy="873274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8" name="Rectangle 2"/>
            <p:cNvSpPr/>
            <p:nvPr/>
          </p:nvSpPr>
          <p:spPr>
            <a:xfrm>
              <a:off x="4290603" y="1891222"/>
              <a:ext cx="196823" cy="2011705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9" name="Rectangle 2"/>
            <p:cNvSpPr/>
            <p:nvPr/>
          </p:nvSpPr>
          <p:spPr>
            <a:xfrm>
              <a:off x="4485839" y="1953145"/>
              <a:ext cx="198411" cy="1951369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10" name="Rectangle 2"/>
            <p:cNvSpPr/>
            <p:nvPr/>
          </p:nvSpPr>
          <p:spPr>
            <a:xfrm>
              <a:off x="4684249" y="1895986"/>
              <a:ext cx="196823" cy="2011704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4468379" y="4423716"/>
              <a:ext cx="196823" cy="260394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19" name="Parallelogram 15"/>
            <p:cNvSpPr/>
            <p:nvPr/>
          </p:nvSpPr>
          <p:spPr>
            <a:xfrm rot="16200000">
              <a:off x="4099186" y="947455"/>
              <a:ext cx="971715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611188" y="2014538"/>
            <a:ext cx="3705225" cy="35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" name="Rectangle 21"/>
          <p:cNvSpPr/>
          <p:nvPr/>
        </p:nvSpPr>
        <p:spPr>
          <a:xfrm>
            <a:off x="579438" y="2752725"/>
            <a:ext cx="3705225" cy="35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3" name="Rectangle 22"/>
          <p:cNvSpPr/>
          <p:nvPr/>
        </p:nvSpPr>
        <p:spPr>
          <a:xfrm>
            <a:off x="611188" y="3517900"/>
            <a:ext cx="3705225" cy="35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/>
          </a:p>
        </p:txBody>
      </p:sp>
      <p:sp>
        <p:nvSpPr>
          <p:cNvPr id="27657" name="TextBox 26"/>
          <p:cNvSpPr txBox="1">
            <a:spLocks noChangeArrowheads="1"/>
          </p:cNvSpPr>
          <p:nvPr/>
        </p:nvSpPr>
        <p:spPr bwMode="auto">
          <a:xfrm>
            <a:off x="4860925" y="2027238"/>
            <a:ext cx="38877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hu-HU" sz="1600" b="1" dirty="0">
                <a:solidFill>
                  <a:schemeClr val="bg1"/>
                </a:solidFill>
              </a:rPr>
              <a:t>Nehézségek, </a:t>
            </a:r>
            <a:r>
              <a:rPr lang="hu-HU" sz="1600" b="1" dirty="0" smtClean="0">
                <a:solidFill>
                  <a:schemeClr val="bg1"/>
                </a:solidFill>
              </a:rPr>
              <a:t>konfliktusok, krízisek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7658" name="TextBox 27"/>
          <p:cNvSpPr txBox="1">
            <a:spLocks noChangeArrowheads="1"/>
          </p:cNvSpPr>
          <p:nvPr/>
        </p:nvSpPr>
        <p:spPr bwMode="auto">
          <a:xfrm>
            <a:off x="4859338" y="2770188"/>
            <a:ext cx="3744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hu-HU" altLang="ko-KR" sz="1600" b="1" dirty="0" smtClean="0">
                <a:solidFill>
                  <a:schemeClr val="bg1"/>
                </a:solidFill>
              </a:rPr>
              <a:t>Motivációhiány, készségfejlesztés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7659" name="TextBox 28"/>
          <p:cNvSpPr txBox="1">
            <a:spLocks noChangeArrowheads="1"/>
          </p:cNvSpPr>
          <p:nvPr/>
        </p:nvSpPr>
        <p:spPr bwMode="auto">
          <a:xfrm>
            <a:off x="4859338" y="3524250"/>
            <a:ext cx="38877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lang="hu-HU" altLang="ko-KR" sz="1600" b="1">
                <a:solidFill>
                  <a:schemeClr val="bg1"/>
                </a:solidFill>
              </a:rPr>
              <a:t>Személyes vs. szervezeti értékek</a:t>
            </a:r>
            <a:endParaRPr lang="ko-KR" altLang="en-US" sz="1600" b="1">
              <a:solidFill>
                <a:schemeClr val="bg1"/>
              </a:solidFill>
            </a:endParaRPr>
          </a:p>
        </p:txBody>
      </p:sp>
      <p:sp>
        <p:nvSpPr>
          <p:cNvPr id="27660" name="TextBox 29"/>
          <p:cNvSpPr txBox="1">
            <a:spLocks noChangeArrowheads="1"/>
          </p:cNvSpPr>
          <p:nvPr/>
        </p:nvSpPr>
        <p:spPr bwMode="auto">
          <a:xfrm>
            <a:off x="673100" y="2027238"/>
            <a:ext cx="36115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1"/>
            <a:r>
              <a:rPr lang="hu-HU" altLang="ko-KR" sz="1600" b="1" dirty="0" smtClean="0">
                <a:solidFill>
                  <a:schemeClr val="bg1"/>
                </a:solidFill>
              </a:rPr>
              <a:t>Beillesztés, tehetséggondozás</a:t>
            </a:r>
          </a:p>
        </p:txBody>
      </p:sp>
      <p:sp>
        <p:nvSpPr>
          <p:cNvPr id="27661" name="TextBox 30"/>
          <p:cNvSpPr txBox="1">
            <a:spLocks noChangeArrowheads="1"/>
          </p:cNvSpPr>
          <p:nvPr/>
        </p:nvSpPr>
        <p:spPr bwMode="auto">
          <a:xfrm>
            <a:off x="395536" y="2762250"/>
            <a:ext cx="3863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1"/>
            <a:r>
              <a:rPr lang="hu-HU" altLang="ko-KR" sz="1600" b="1" dirty="0">
                <a:solidFill>
                  <a:schemeClr val="bg1"/>
                </a:solidFill>
              </a:rPr>
              <a:t>N</a:t>
            </a:r>
            <a:r>
              <a:rPr lang="hu-HU" altLang="ko-KR" sz="1600" b="1" dirty="0" smtClean="0">
                <a:solidFill>
                  <a:schemeClr val="bg1"/>
                </a:solidFill>
              </a:rPr>
              <a:t>etworking, kultúra támogatása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7662" name="TextBox 31"/>
          <p:cNvSpPr txBox="1">
            <a:spLocks noChangeArrowheads="1"/>
          </p:cNvSpPr>
          <p:nvPr/>
        </p:nvSpPr>
        <p:spPr bwMode="auto">
          <a:xfrm>
            <a:off x="603250" y="3543300"/>
            <a:ext cx="36814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latinLnBrk="1"/>
            <a:r>
              <a:rPr lang="hu-HU" altLang="ko-KR" sz="1600" b="1">
                <a:solidFill>
                  <a:schemeClr val="bg1"/>
                </a:solidFill>
              </a:rPr>
              <a:t>Elkötelezettség, lojalitás növelése</a:t>
            </a:r>
            <a:endParaRPr lang="ko-KR" altLang="en-US" sz="1600" b="1">
              <a:solidFill>
                <a:schemeClr val="bg1"/>
              </a:solidFill>
            </a:endParaRPr>
          </a:p>
        </p:txBody>
      </p:sp>
      <p:sp>
        <p:nvSpPr>
          <p:cNvPr id="27663" name="TextBox 3"/>
          <p:cNvSpPr txBox="1">
            <a:spLocks noChangeArrowheads="1"/>
          </p:cNvSpPr>
          <p:nvPr/>
        </p:nvSpPr>
        <p:spPr bwMode="auto">
          <a:xfrm>
            <a:off x="1042988" y="1203325"/>
            <a:ext cx="2808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b="1">
                <a:solidFill>
                  <a:srgbClr val="32AEB8"/>
                </a:solidFill>
              </a:rPr>
              <a:t>Belső mentoring</a:t>
            </a:r>
          </a:p>
        </p:txBody>
      </p:sp>
      <p:sp>
        <p:nvSpPr>
          <p:cNvPr id="27664" name="TextBox 33"/>
          <p:cNvSpPr txBox="1">
            <a:spLocks noChangeArrowheads="1"/>
          </p:cNvSpPr>
          <p:nvPr/>
        </p:nvSpPr>
        <p:spPr bwMode="auto">
          <a:xfrm>
            <a:off x="5321300" y="1203325"/>
            <a:ext cx="2808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b="1">
                <a:solidFill>
                  <a:srgbClr val="F2A40D"/>
                </a:solidFill>
              </a:rPr>
              <a:t>Külső mentoring</a:t>
            </a:r>
          </a:p>
        </p:txBody>
      </p:sp>
    </p:spTree>
    <p:extLst>
      <p:ext uri="{BB962C8B-B14F-4D97-AF65-F5344CB8AC3E}">
        <p14:creationId xmlns:p14="http://schemas.microsoft.com/office/powerpoint/2010/main" val="113809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4"/>
          <p:cNvSpPr txBox="1">
            <a:spLocks noChangeArrowheads="1"/>
          </p:cNvSpPr>
          <p:nvPr/>
        </p:nvSpPr>
        <p:spPr bwMode="auto">
          <a:xfrm>
            <a:off x="1511300" y="638175"/>
            <a:ext cx="6121400" cy="1703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A </a:t>
            </a:r>
            <a:r>
              <a:rPr lang="en-US" dirty="0" err="1"/>
              <a:t>dolgozóinkban</a:t>
            </a:r>
            <a:r>
              <a:rPr lang="en-US" dirty="0"/>
              <a:t> </a:t>
            </a:r>
            <a:r>
              <a:rPr lang="en-US" dirty="0" err="1"/>
              <a:t>jelen</a:t>
            </a:r>
            <a:r>
              <a:rPr lang="en-US" dirty="0"/>
              <a:t> </a:t>
            </a:r>
            <a:r>
              <a:rPr lang="en-US" dirty="0" err="1"/>
              <a:t>lévő</a:t>
            </a:r>
            <a:r>
              <a:rPr lang="en-US" dirty="0"/>
              <a:t> </a:t>
            </a:r>
            <a:r>
              <a:rPr lang="en-US" dirty="0" err="1"/>
              <a:t>motivációt</a:t>
            </a:r>
            <a:r>
              <a:rPr lang="en-US" dirty="0"/>
              <a:t>,</a:t>
            </a:r>
            <a:endParaRPr lang="hu-HU" dirty="0"/>
          </a:p>
          <a:p>
            <a:pPr algn="ctr">
              <a:lnSpc>
                <a:spcPct val="150000"/>
              </a:lnSpc>
            </a:pPr>
            <a:r>
              <a:rPr lang="en-US" dirty="0"/>
              <a:t>a </a:t>
            </a:r>
            <a:r>
              <a:rPr lang="en-US" dirty="0" err="1"/>
              <a:t>munka</a:t>
            </a:r>
            <a:r>
              <a:rPr lang="en-US" dirty="0"/>
              <a:t> </a:t>
            </a:r>
            <a:r>
              <a:rPr lang="en-US" dirty="0" err="1"/>
              <a:t>iránti</a:t>
            </a:r>
            <a:r>
              <a:rPr lang="en-US" dirty="0"/>
              <a:t> </a:t>
            </a:r>
            <a:r>
              <a:rPr lang="en-US" dirty="0" err="1"/>
              <a:t>szenvedélyt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elkötelezettséget</a:t>
            </a:r>
            <a:endParaRPr lang="hu-HU" dirty="0"/>
          </a:p>
          <a:p>
            <a:pPr algn="ctr">
              <a:lnSpc>
                <a:spcPct val="150000"/>
              </a:lnSpc>
            </a:pPr>
            <a:r>
              <a:rPr lang="en-US" dirty="0"/>
              <a:t>a </a:t>
            </a:r>
            <a:r>
              <a:rPr lang="en-US" b="1" dirty="0" err="1"/>
              <a:t>közvetlen</a:t>
            </a:r>
            <a:r>
              <a:rPr lang="en-US" dirty="0"/>
              <a:t> </a:t>
            </a:r>
            <a:r>
              <a:rPr lang="en-US" b="1" dirty="0" err="1"/>
              <a:t>vezetők</a:t>
            </a:r>
            <a:r>
              <a:rPr lang="en-US" b="1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b="1" dirty="0" err="1"/>
              <a:t>mentorok</a:t>
            </a:r>
            <a:r>
              <a:rPr lang="en-US" b="1" dirty="0"/>
              <a:t> </a:t>
            </a:r>
            <a:r>
              <a:rPr lang="en-US" dirty="0" err="1"/>
              <a:t>részéről</a:t>
            </a:r>
            <a:r>
              <a:rPr lang="en-US" dirty="0"/>
              <a:t> </a:t>
            </a:r>
            <a:r>
              <a:rPr lang="en-US" dirty="0" err="1"/>
              <a:t>tanúsított</a:t>
            </a:r>
            <a:r>
              <a:rPr lang="en-US" dirty="0"/>
              <a:t>,</a:t>
            </a:r>
            <a:endParaRPr lang="hu-HU" dirty="0"/>
          </a:p>
          <a:p>
            <a:pPr algn="ctr">
              <a:lnSpc>
                <a:spcPct val="150000"/>
              </a:lnSpc>
            </a:pPr>
            <a:r>
              <a:rPr lang="en-US" dirty="0" err="1"/>
              <a:t>ugyanakkora</a:t>
            </a:r>
            <a:r>
              <a:rPr lang="en-US" dirty="0"/>
              <a:t> </a:t>
            </a:r>
            <a:r>
              <a:rPr lang="en-US" dirty="0" err="1"/>
              <a:t>befektetéssel</a:t>
            </a:r>
            <a:r>
              <a:rPr lang="en-US" dirty="0"/>
              <a:t> </a:t>
            </a:r>
            <a:r>
              <a:rPr lang="en-US" dirty="0" err="1"/>
              <a:t>lehet</a:t>
            </a:r>
            <a:r>
              <a:rPr lang="en-US" dirty="0"/>
              <a:t> </a:t>
            </a:r>
            <a:r>
              <a:rPr lang="en-US" dirty="0" err="1"/>
              <a:t>összefüggésbe</a:t>
            </a:r>
            <a:r>
              <a:rPr lang="en-US" dirty="0"/>
              <a:t> </a:t>
            </a:r>
            <a:r>
              <a:rPr lang="en-US" dirty="0" err="1"/>
              <a:t>hozni</a:t>
            </a:r>
            <a:r>
              <a:rPr lang="en-US" dirty="0"/>
              <a:t>.</a:t>
            </a:r>
            <a:endParaRPr lang="hu-HU" dirty="0"/>
          </a:p>
        </p:txBody>
      </p:sp>
      <p:sp>
        <p:nvSpPr>
          <p:cNvPr id="24578" name="TextBox 5"/>
          <p:cNvSpPr txBox="1">
            <a:spLocks noChangeArrowheads="1"/>
          </p:cNvSpPr>
          <p:nvPr/>
        </p:nvSpPr>
        <p:spPr bwMode="auto">
          <a:xfrm>
            <a:off x="911225" y="268288"/>
            <a:ext cx="74453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9600" b="1">
                <a:solidFill>
                  <a:schemeClr val="accent1"/>
                </a:solidFill>
              </a:rPr>
              <a:t>“</a:t>
            </a:r>
            <a:endParaRPr lang="ko-KR" altLang="en-US" sz="9600" b="1">
              <a:solidFill>
                <a:schemeClr val="accent1"/>
              </a:solidFill>
            </a:endParaRPr>
          </a:p>
        </p:txBody>
      </p:sp>
      <p:sp>
        <p:nvSpPr>
          <p:cNvPr id="24579" name="TextBox 6"/>
          <p:cNvSpPr txBox="1">
            <a:spLocks noChangeArrowheads="1"/>
          </p:cNvSpPr>
          <p:nvPr/>
        </p:nvSpPr>
        <p:spPr bwMode="auto">
          <a:xfrm rot="10800000">
            <a:off x="7488238" y="1576388"/>
            <a:ext cx="74453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en-US" altLang="ko-KR" sz="9600" b="1">
                <a:solidFill>
                  <a:schemeClr val="accent1"/>
                </a:solidFill>
              </a:rPr>
              <a:t>“</a:t>
            </a:r>
            <a:endParaRPr lang="ko-KR" altLang="en-US" sz="9600" b="1">
              <a:solidFill>
                <a:schemeClr val="accent1"/>
              </a:solidFill>
            </a:endParaRPr>
          </a:p>
        </p:txBody>
      </p:sp>
      <p:sp>
        <p:nvSpPr>
          <p:cNvPr id="24580" name="TextBox 8"/>
          <p:cNvSpPr txBox="1">
            <a:spLocks noChangeArrowheads="1"/>
          </p:cNvSpPr>
          <p:nvPr/>
        </p:nvSpPr>
        <p:spPr bwMode="auto">
          <a:xfrm>
            <a:off x="1673225" y="4299942"/>
            <a:ext cx="57975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1"/>
            <a:r>
              <a:rPr lang="hu-HU" altLang="ko-KR" sz="2400" b="1" dirty="0" smtClean="0">
                <a:solidFill>
                  <a:schemeClr val="bg1"/>
                </a:solidFill>
              </a:rPr>
              <a:t>KÖSZÖNÖM A FIGYELMET!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3363838"/>
            <a:ext cx="9144000" cy="1656184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altLang="ko-KR" dirty="0"/>
              <a:t>Kapcsolat: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sz="2000" b="1" dirty="0" smtClean="0"/>
              <a:t>Maczkó Nóra</a:t>
            </a:r>
            <a:endParaRPr lang="hu-HU" altLang="ko-KR" sz="20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err="1" smtClean="0"/>
              <a:t>szervezetfejlesztési</a:t>
            </a:r>
            <a:r>
              <a:rPr lang="en-US" altLang="ko-KR" dirty="0" smtClean="0"/>
              <a:t> </a:t>
            </a:r>
            <a:r>
              <a:rPr lang="en-US" altLang="ko-KR" dirty="0" err="1"/>
              <a:t>tanácsadó</a:t>
            </a:r>
            <a:r>
              <a:rPr lang="en-US" altLang="ko-KR" dirty="0"/>
              <a:t>, </a:t>
            </a:r>
            <a:r>
              <a:rPr lang="en-US" altLang="ko-KR" dirty="0" err="1" smtClean="0"/>
              <a:t>tréner</a:t>
            </a:r>
            <a:r>
              <a:rPr lang="en-US" altLang="ko-KR" dirty="0"/>
              <a:t>, mentor </a:t>
            </a:r>
            <a:br>
              <a:rPr lang="en-US" altLang="ko-KR" dirty="0"/>
            </a:br>
            <a:r>
              <a:rPr lang="en-US" altLang="ko-KR" dirty="0"/>
              <a:t>+</a:t>
            </a:r>
            <a:r>
              <a:rPr lang="en-US" altLang="ko-KR" dirty="0" smtClean="0"/>
              <a:t>36</a:t>
            </a:r>
            <a:r>
              <a:rPr lang="hu-HU" altLang="ko-KR" dirty="0" smtClean="0"/>
              <a:t> </a:t>
            </a:r>
            <a:r>
              <a:rPr lang="en-US" altLang="ko-KR" dirty="0" smtClean="0"/>
              <a:t>30</a:t>
            </a:r>
            <a:r>
              <a:rPr lang="hu-HU" altLang="ko-KR" dirty="0" smtClean="0"/>
              <a:t> </a:t>
            </a:r>
            <a:r>
              <a:rPr lang="en-US" altLang="ko-KR" dirty="0" smtClean="0"/>
              <a:t>470</a:t>
            </a:r>
            <a:r>
              <a:rPr lang="hu-HU" altLang="ko-KR" dirty="0" smtClean="0"/>
              <a:t> </a:t>
            </a:r>
            <a:r>
              <a:rPr lang="en-US" altLang="ko-KR" dirty="0"/>
              <a:t>3667, </a:t>
            </a:r>
            <a:r>
              <a:rPr lang="hu-HU" altLang="ko-KR" dirty="0" smtClean="0"/>
              <a:t>maczko.nora@gmail.com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/>
              <a:t>www.skilltrening.com</a:t>
            </a: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2847</TotalTime>
  <Words>1142</Words>
  <Application>Microsoft Office PowerPoint</Application>
  <PresentationFormat>Diavetítés a képernyőre (16:9 oldalarány)</PresentationFormat>
  <Paragraphs>310</Paragraphs>
  <Slides>26</Slides>
  <Notes>2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3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40" baseType="lpstr">
      <vt:lpstr>맑은 고딕</vt:lpstr>
      <vt:lpstr>Arial</vt:lpstr>
      <vt:lpstr>Arial Unicode MS</vt:lpstr>
      <vt:lpstr>Calibri</vt:lpstr>
      <vt:lpstr>DejaVu Sans</vt:lpstr>
      <vt:lpstr>Gulim</vt:lpstr>
      <vt:lpstr>Source Sans Pro</vt:lpstr>
      <vt:lpstr>Source Sans Pro Black</vt:lpstr>
      <vt:lpstr>Source Sans Pro Semibold</vt:lpstr>
      <vt:lpstr>Wingdings</vt:lpstr>
      <vt:lpstr>Cover and End Slide Master</vt:lpstr>
      <vt:lpstr>Contents Slide Master</vt:lpstr>
      <vt:lpstr>Section Break Slide Master</vt:lpstr>
      <vt:lpstr>Microsoft Excel-diagram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Nóra Maczkó</cp:lastModifiedBy>
  <cp:revision>192</cp:revision>
  <dcterms:created xsi:type="dcterms:W3CDTF">2016-12-05T23:26:54Z</dcterms:created>
  <dcterms:modified xsi:type="dcterms:W3CDTF">2018-12-04T22:17:44Z</dcterms:modified>
</cp:coreProperties>
</file>